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6" r:id="rId4"/>
    <p:sldId id="285" r:id="rId5"/>
    <p:sldId id="294" r:id="rId6"/>
    <p:sldId id="284" r:id="rId7"/>
    <p:sldId id="281" r:id="rId8"/>
    <p:sldId id="280" r:id="rId9"/>
    <p:sldId id="279" r:id="rId10"/>
    <p:sldId id="277" r:id="rId11"/>
    <p:sldId id="290" r:id="rId12"/>
    <p:sldId id="278" r:id="rId13"/>
    <p:sldId id="297" r:id="rId14"/>
    <p:sldId id="295" r:id="rId15"/>
    <p:sldId id="270" r:id="rId16"/>
    <p:sldId id="276" r:id="rId17"/>
    <p:sldId id="273" r:id="rId18"/>
    <p:sldId id="299" r:id="rId19"/>
    <p:sldId id="292" r:id="rId20"/>
    <p:sldId id="298" r:id="rId21"/>
    <p:sldId id="274" r:id="rId22"/>
    <p:sldId id="293" r:id="rId23"/>
    <p:sldId id="291" r:id="rId24"/>
    <p:sldId id="282" r:id="rId25"/>
    <p:sldId id="288" r:id="rId26"/>
    <p:sldId id="300" r:id="rId27"/>
    <p:sldId id="289" r:id="rId2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6699"/>
    <a:srgbClr val="4BBB45"/>
    <a:srgbClr val="E61ADC"/>
    <a:srgbClr val="9933FF"/>
    <a:srgbClr val="FF99FF"/>
    <a:srgbClr val="332103"/>
    <a:srgbClr val="000036"/>
    <a:srgbClr val="575BA9"/>
    <a:srgbClr val="0A1A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95682" autoAdjust="0"/>
  </p:normalViewPr>
  <p:slideViewPr>
    <p:cSldViewPr snapToGrid="0">
      <p:cViewPr varScale="1">
        <p:scale>
          <a:sx n="68" d="100"/>
          <a:sy n="68" d="100"/>
        </p:scale>
        <p:origin x="714" y="-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8795444052455249"/>
          <c:w val="1"/>
          <c:h val="0.81204547169995867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spPr>
            <a:solidFill>
              <a:srgbClr val="FFC000"/>
            </a:solidFill>
          </c:spPr>
          <c:explosion val="4"/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5.8092947292568788E-2"/>
                  <c:y val="0.1879974490918591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 err="1">
                        <a:solidFill>
                          <a:schemeClr val="tx1"/>
                        </a:solidFill>
                      </a:rPr>
                      <a:t>méně</a:t>
                    </a:r>
                    <a:r>
                      <a:rPr lang="en-US" sz="2000"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2000" dirty="0" err="1">
                        <a:solidFill>
                          <a:schemeClr val="tx1"/>
                        </a:solidFill>
                      </a:rPr>
                      <a:t>než</a:t>
                    </a:r>
                    <a:r>
                      <a:rPr lang="en-US" sz="2000" dirty="0">
                        <a:solidFill>
                          <a:schemeClr val="tx1"/>
                        </a:solidFill>
                      </a:rPr>
                      <a:t> 29 let</a:t>
                    </a:r>
                  </a:p>
                  <a:p>
                    <a:pPr>
                      <a:defRPr/>
                    </a:pPr>
                    <a:r>
                      <a:rPr lang="en-US" sz="2000" dirty="0">
                        <a:solidFill>
                          <a:schemeClr val="tx1"/>
                        </a:solidFill>
                      </a:rPr>
                      <a:t>6 </a:t>
                    </a:r>
                    <a:r>
                      <a:rPr lang="en-US" sz="2000" dirty="0" err="1">
                        <a:solidFill>
                          <a:schemeClr val="tx1"/>
                        </a:solidFill>
                      </a:rPr>
                      <a:t>osob</a:t>
                    </a:r>
                    <a:r>
                      <a:rPr lang="en-US" sz="2000" dirty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/>
                    </a:pPr>
                    <a:r>
                      <a:rPr lang="en-US" sz="2000" dirty="0">
                        <a:solidFill>
                          <a:schemeClr val="tx1"/>
                        </a:solidFill>
                      </a:rPr>
                      <a:t>9 %</a:t>
                    </a:r>
                  </a:p>
                </c:rich>
              </c:tx>
              <c:spPr>
                <a:xfrm>
                  <a:off x="6316158" y="939799"/>
                  <a:ext cx="2088115" cy="1815203"/>
                </a:xfrm>
                <a:solidFill>
                  <a:prstClr val="white"/>
                </a:solidFill>
                <a:ln w="9525" cap="flat" cmpd="sng" algn="ctr">
                  <a:solidFill>
                    <a:prstClr val="black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EllipseCallout">
                      <a:avLst>
                        <a:gd name="adj1" fmla="val -95798"/>
                        <a:gd name="adj2" fmla="val -23463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1225678851412472"/>
                      <c:h val="0.3631129320960735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3.6146722759820588E-2"/>
                  <c:y val="-5.3350627444987031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da-DK" dirty="0"/>
                      <a:t> </a:t>
                    </a:r>
                    <a:r>
                      <a:rPr lang="da-DK" sz="2000" dirty="0">
                        <a:solidFill>
                          <a:schemeClr val="tx1"/>
                        </a:solidFill>
                      </a:rPr>
                      <a:t>29 – 55 let</a:t>
                    </a:r>
                  </a:p>
                  <a:p>
                    <a:pPr>
                      <a:defRPr>
                        <a:solidFill>
                          <a:schemeClr val="accent2"/>
                        </a:solidFill>
                      </a:defRPr>
                    </a:pPr>
                    <a:r>
                      <a:rPr lang="da-DK" sz="2000" dirty="0" smtClean="0">
                        <a:solidFill>
                          <a:schemeClr val="tx1"/>
                        </a:solidFill>
                      </a:rPr>
                      <a:t>58</a:t>
                    </a:r>
                  </a:p>
                  <a:p>
                    <a:pPr>
                      <a:defRPr>
                        <a:solidFill>
                          <a:schemeClr val="accent2"/>
                        </a:solidFill>
                      </a:defRPr>
                    </a:pPr>
                    <a:r>
                      <a:rPr lang="da-DK" sz="200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da-DK" sz="2000" dirty="0">
                        <a:solidFill>
                          <a:schemeClr val="tx1"/>
                        </a:solidFill>
                      </a:rPr>
                      <a:t>osob</a:t>
                    </a:r>
                  </a:p>
                  <a:p>
                    <a:pPr>
                      <a:defRPr>
                        <a:solidFill>
                          <a:schemeClr val="accent2"/>
                        </a:solidFill>
                      </a:defRPr>
                    </a:pPr>
                    <a:r>
                      <a:rPr lang="da-DK" sz="2000" dirty="0">
                        <a:solidFill>
                          <a:schemeClr val="tx1"/>
                        </a:solidFill>
                      </a:rPr>
                      <a:t> 88 %</a:t>
                    </a:r>
                  </a:p>
                </c:rich>
              </c:tx>
              <c:spPr>
                <a:xfrm>
                  <a:off x="1002774" y="2957542"/>
                  <a:ext cx="2677732" cy="1616012"/>
                </a:xfrm>
                <a:solidFill>
                  <a:prstClr val="white"/>
                </a:solidFill>
                <a:ln w="9525" cap="flat" cmpd="sng" algn="ctr">
                  <a:solidFill>
                    <a:prstClr val="black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EllipseCallout">
                      <a:avLst>
                        <a:gd name="adj1" fmla="val 79719"/>
                        <a:gd name="adj2" fmla="val -70759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0446518758532876"/>
                      <c:h val="0.38677944646573598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6.0674856061127401E-2"/>
                  <c:y val="8.3836700270693926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>
                        <a:solidFill>
                          <a:schemeClr val="tx1"/>
                        </a:solidFill>
                      </a:rPr>
                      <a:t>55 a </a:t>
                    </a:r>
                    <a:r>
                      <a:rPr lang="en-US" sz="2000" dirty="0" err="1">
                        <a:solidFill>
                          <a:schemeClr val="tx1"/>
                        </a:solidFill>
                      </a:rPr>
                      <a:t>více</a:t>
                    </a:r>
                    <a:r>
                      <a:rPr lang="en-US" sz="2000" dirty="0">
                        <a:solidFill>
                          <a:schemeClr val="tx1"/>
                        </a:solidFill>
                      </a:rPr>
                      <a:t> let</a:t>
                    </a:r>
                  </a:p>
                  <a:p>
                    <a:pPr>
                      <a:defRPr>
                        <a:solidFill>
                          <a:schemeClr val="accent2"/>
                        </a:solidFill>
                      </a:defRPr>
                    </a:pPr>
                    <a:r>
                      <a:rPr lang="en-US" sz="2000" dirty="0">
                        <a:solidFill>
                          <a:schemeClr val="tx1"/>
                        </a:solidFill>
                      </a:rPr>
                      <a:t>2 </a:t>
                    </a:r>
                    <a:r>
                      <a:rPr lang="en-US" sz="2000" dirty="0" err="1">
                        <a:solidFill>
                          <a:schemeClr val="tx1"/>
                        </a:solidFill>
                      </a:rPr>
                      <a:t>osoby</a:t>
                    </a:r>
                    <a:r>
                      <a:rPr lang="en-US" sz="2000" dirty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>
                        <a:solidFill>
                          <a:schemeClr val="accent2"/>
                        </a:solidFill>
                      </a:defRPr>
                    </a:pPr>
                    <a:r>
                      <a:rPr lang="en-US" sz="2000" dirty="0">
                        <a:solidFill>
                          <a:schemeClr val="tx1"/>
                        </a:solidFill>
                      </a:rPr>
                      <a:t>3 %</a:t>
                    </a:r>
                  </a:p>
                </c:rich>
              </c:tx>
              <c:spPr>
                <a:solidFill>
                  <a:prstClr val="white"/>
                </a:solidFill>
                <a:ln w="9525" cap="flat" cmpd="sng" algn="ctr">
                  <a:solidFill>
                    <a:prstClr val="black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EllipseCallout">
                      <a:avLst>
                        <a:gd name="adj1" fmla="val 70351"/>
                        <a:gd name="adj2" fmla="val 11272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ln>
                <a:solidFill>
                  <a:schemeClr val="tx1"/>
                </a:solidFill>
              </a:ln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Ellipse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List1!$A$2:$A$4</c:f>
              <c:strCache>
                <c:ptCount val="3"/>
                <c:pt idx="0">
                  <c:v>do 29 let</c:v>
                </c:pt>
                <c:pt idx="1">
                  <c:v>29 - 55 let</c:v>
                </c:pt>
                <c:pt idx="2">
                  <c:v>55 a více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6</c:v>
                </c:pt>
                <c:pt idx="1">
                  <c:v>58</c:v>
                </c:pt>
                <c:pt idx="2">
                  <c:v>2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0086354593840577E-3"/>
          <c:y val="4.4555344888679085E-2"/>
          <c:w val="0.98728849994486167"/>
          <c:h val="0.95290651131738469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bubble3D val="0"/>
            <c:explosion val="4"/>
            <c:spPr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explosion val="1"/>
            <c:spPr>
              <a:gradFill flip="none" rotWithShape="1">
                <a:gsLst>
                  <a:gs pos="0">
                    <a:srgbClr val="FF6699">
                      <a:shade val="30000"/>
                      <a:satMod val="115000"/>
                    </a:srgbClr>
                  </a:gs>
                  <a:gs pos="50000">
                    <a:srgbClr val="FF6699">
                      <a:shade val="67500"/>
                      <a:satMod val="115000"/>
                    </a:srgbClr>
                  </a:gs>
                  <a:gs pos="100000">
                    <a:srgbClr val="FF6699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explosion val="2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explosion val="1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7.39330750049422E-2"/>
                  <c:y val="0.1066486947670409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FE92272-EF22-4C30-BFED-8447EF1571C1}" type="CATEGORYNAME">
                      <a:rPr lang="en-US" sz="2000" smtClean="0">
                        <a:solidFill>
                          <a:schemeClr val="tx1"/>
                        </a:solidFill>
                        <a:latin typeface="Arial Black" panose="020B0A04020102020204" pitchFamily="34" charset="0"/>
                      </a:rPr>
                      <a:pPr>
                        <a:defRPr/>
                      </a:pPr>
                      <a:t>[NÁZEV KATEGORIE]</a:t>
                    </a:fld>
                    <a:endParaRPr lang="en-US" sz="2000" dirty="0" smtClean="0">
                      <a:solidFill>
                        <a:schemeClr val="tx1"/>
                      </a:solidFill>
                      <a:latin typeface="Arial Black" panose="020B0A04020102020204" pitchFamily="34" charset="0"/>
                    </a:endParaRPr>
                  </a:p>
                  <a:p>
                    <a:pPr>
                      <a:defRPr/>
                    </a:pPr>
                    <a:r>
                      <a:rPr lang="en-US" sz="2000" dirty="0" smtClean="0">
                        <a:solidFill>
                          <a:schemeClr val="tx1"/>
                        </a:solidFill>
                        <a:latin typeface="Arial Black" panose="020B0A04020102020204" pitchFamily="34" charset="0"/>
                      </a:rPr>
                      <a:t>14 </a:t>
                    </a:r>
                    <a:r>
                      <a:rPr lang="en-US" sz="2000" dirty="0" err="1" smtClean="0">
                        <a:solidFill>
                          <a:schemeClr val="tx1"/>
                        </a:solidFill>
                        <a:latin typeface="Arial Black" panose="020B0A04020102020204" pitchFamily="34" charset="0"/>
                      </a:rPr>
                      <a:t>osob</a:t>
                    </a:r>
                    <a:endParaRPr lang="en-US" sz="2000" dirty="0" smtClean="0">
                      <a:solidFill>
                        <a:schemeClr val="tx1"/>
                      </a:solidFill>
                      <a:latin typeface="Arial Black" panose="020B0A04020102020204" pitchFamily="34" charset="0"/>
                    </a:endParaRPr>
                  </a:p>
                  <a:p>
                    <a:pPr>
                      <a:defRPr/>
                    </a:pPr>
                    <a:r>
                      <a:rPr lang="en-US" sz="2000" dirty="0" smtClean="0">
                        <a:solidFill>
                          <a:schemeClr val="tx1"/>
                        </a:solidFill>
                        <a:latin typeface="Arial Black" panose="020B0A04020102020204" pitchFamily="34" charset="0"/>
                      </a:rPr>
                      <a:t>21%</a:t>
                    </a:r>
                  </a:p>
                </c:rich>
              </c:tx>
              <c:spPr>
                <a:xfrm>
                  <a:off x="7976941" y="565321"/>
                  <a:ext cx="2165542" cy="1738133"/>
                </a:xfrm>
                <a:solidFill>
                  <a:prstClr val="white"/>
                </a:solidFill>
                <a:ln w="9525" cap="flat" cmpd="sng" algn="ctr">
                  <a:solidFill>
                    <a:prstClr val="black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EllipseCallout">
                      <a:avLst>
                        <a:gd name="adj1" fmla="val -139784"/>
                        <a:gd name="adj2" fmla="val -27375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1351201673199749"/>
                      <c:h val="0.3279007468698061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1.8173261912295166E-2"/>
                  <c:y val="-6.0915081219108991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fld id="{6F2BFA87-71B4-45E9-83BF-90E6E8166869}" type="CATEGORYNAME">
                      <a:rPr lang="en-US" smtClean="0"/>
                      <a:pPr>
                        <a:defRPr sz="20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pPr>
                      <a:t>[NÁZEV KATEGORIE]</a:t>
                    </a:fld>
                    <a:endParaRPr lang="en-US" dirty="0" smtClean="0"/>
                  </a:p>
                  <a:p>
                    <a:pPr>
                      <a:defRPr sz="2000">
                        <a:solidFill>
                          <a:schemeClr val="tx1"/>
                        </a:solidFill>
                        <a:latin typeface="Arial Black" panose="020B0A04020102020204" pitchFamily="34" charset="0"/>
                      </a:defRPr>
                    </a:pPr>
                    <a:r>
                      <a:rPr lang="en-US" dirty="0" smtClean="0"/>
                      <a:t>22 </a:t>
                    </a:r>
                    <a:r>
                      <a:rPr lang="en-US" dirty="0" err="1" smtClean="0"/>
                      <a:t>osob</a:t>
                    </a:r>
                    <a:endParaRPr lang="en-US" dirty="0" smtClean="0"/>
                  </a:p>
                  <a:p>
                    <a:pPr>
                      <a:defRPr sz="2000">
                        <a:solidFill>
                          <a:schemeClr val="tx1"/>
                        </a:solidFill>
                        <a:latin typeface="Arial Black" panose="020B0A04020102020204" pitchFamily="34" charset="0"/>
                      </a:defRPr>
                    </a:pPr>
                    <a:r>
                      <a:rPr lang="en-US" dirty="0" smtClean="0"/>
                      <a:t>34%</a:t>
                    </a:r>
                  </a:p>
                </c:rich>
              </c:tx>
              <c:spPr>
                <a:xfrm>
                  <a:off x="7411194" y="3043237"/>
                  <a:ext cx="2546966" cy="1655649"/>
                </a:xfrm>
                <a:solidFill>
                  <a:prstClr val="white"/>
                </a:solidFill>
                <a:ln w="9525" cap="flat" cmpd="sng" algn="ctr">
                  <a:solidFill>
                    <a:prstClr val="black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EllipseCallout">
                      <a:avLst>
                        <a:gd name="adj1" fmla="val -89003"/>
                        <a:gd name="adj2" fmla="val -7080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511186856315164"/>
                      <c:h val="0.3308858048075349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2.0231140638835677E-2"/>
                  <c:y val="0.45478134423675981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fld id="{7620C716-E2D4-4659-8907-53C9A47123E1}" type="CATEGORYNAME">
                      <a:rPr lang="en-US" smtClean="0"/>
                      <a:pPr>
                        <a:defRPr sz="20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pPr>
                      <a:t>[NÁZEV KATEGORIE]</a:t>
                    </a:fld>
                    <a:endParaRPr lang="en-US" dirty="0" smtClean="0"/>
                  </a:p>
                  <a:p>
                    <a:pPr>
                      <a:defRPr sz="2000">
                        <a:solidFill>
                          <a:schemeClr val="tx1"/>
                        </a:solidFill>
                        <a:latin typeface="Arial Black" panose="020B0A04020102020204" pitchFamily="34" charset="0"/>
                      </a:defRPr>
                    </a:pPr>
                    <a:r>
                      <a:rPr lang="en-US" dirty="0" smtClean="0"/>
                      <a:t>27 osob</a:t>
                    </a:r>
                  </a:p>
                  <a:p>
                    <a:pPr>
                      <a:defRPr sz="2000">
                        <a:solidFill>
                          <a:schemeClr val="tx1"/>
                        </a:solidFill>
                        <a:latin typeface="Arial Black" panose="020B0A04020102020204" pitchFamily="34" charset="0"/>
                      </a:defRPr>
                    </a:pPr>
                    <a:r>
                      <a:rPr lang="en-US" dirty="0" smtClean="0"/>
                      <a:t>42%</a:t>
                    </a:r>
                  </a:p>
                </c:rich>
              </c:tx>
              <c:spPr>
                <a:xfrm>
                  <a:off x="2033" y="2593459"/>
                  <a:ext cx="2250444" cy="1754266"/>
                </a:xfrm>
                <a:solidFill>
                  <a:prstClr val="white"/>
                </a:solidFill>
                <a:ln w="9525" cap="flat" cmpd="sng" algn="ctr">
                  <a:solidFill>
                    <a:prstClr val="black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EllipseCallout">
                      <a:avLst>
                        <a:gd name="adj1" fmla="val 84201"/>
                        <a:gd name="adj2" fmla="val -79839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1759863177769403"/>
                      <c:h val="0.3378715662556390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9.4839596970485454E-2"/>
                  <c:y val="4.2834981260607807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1A4ECFD-1A40-4C39-AAC5-6C5823069C7E}" type="CATEGORYNAME">
                      <a:rPr lang="en-US" sz="2000" baseline="0" smtClean="0">
                        <a:solidFill>
                          <a:schemeClr val="tx1"/>
                        </a:solidFill>
                        <a:latin typeface="Arial Black" panose="020B0A04020102020204" pitchFamily="34" charset="0"/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[NÁZEV KATEGORIE]</a:t>
                    </a:fld>
                    <a:endParaRPr lang="en-US" sz="2000" baseline="0" dirty="0" smtClean="0">
                      <a:solidFill>
                        <a:schemeClr val="tx1"/>
                      </a:solidFill>
                      <a:latin typeface="Arial Black" panose="020B0A04020102020204" pitchFamily="34" charset="0"/>
                    </a:endParaRPr>
                  </a:p>
                  <a:p>
                    <a:pPr>
                      <a:defRPr>
                        <a:solidFill>
                          <a:schemeClr val="accent1"/>
                        </a:solidFill>
                      </a:defRPr>
                    </a:pPr>
                    <a:r>
                      <a:rPr lang="en-US" sz="2000" baseline="0" dirty="0" smtClean="0">
                        <a:solidFill>
                          <a:schemeClr val="tx1"/>
                        </a:solidFill>
                        <a:latin typeface="Arial Black" panose="020B0A04020102020204" pitchFamily="34" charset="0"/>
                      </a:rPr>
                      <a:t>2 </a:t>
                    </a:r>
                    <a:r>
                      <a:rPr lang="en-US" sz="2000" baseline="0" dirty="0" err="1" smtClean="0">
                        <a:solidFill>
                          <a:schemeClr val="tx1"/>
                        </a:solidFill>
                        <a:latin typeface="Arial Black" panose="020B0A04020102020204" pitchFamily="34" charset="0"/>
                      </a:rPr>
                      <a:t>osoby</a:t>
                    </a:r>
                    <a:endParaRPr lang="en-US" sz="2000" baseline="0" dirty="0" smtClean="0">
                      <a:solidFill>
                        <a:schemeClr val="tx1"/>
                      </a:solidFill>
                      <a:latin typeface="Arial Black" panose="020B0A04020102020204" pitchFamily="34" charset="0"/>
                    </a:endParaRPr>
                  </a:p>
                  <a:p>
                    <a:pPr>
                      <a:defRPr>
                        <a:solidFill>
                          <a:schemeClr val="accent1"/>
                        </a:solidFill>
                      </a:defRPr>
                    </a:pPr>
                    <a:r>
                      <a:rPr lang="en-US" sz="2000" baseline="0" dirty="0" smtClean="0">
                        <a:solidFill>
                          <a:schemeClr val="tx1"/>
                        </a:solidFill>
                        <a:latin typeface="Arial Black" panose="020B0A04020102020204" pitchFamily="34" charset="0"/>
                      </a:rPr>
                      <a:t>3%</a:t>
                    </a:r>
                  </a:p>
                </c:rich>
              </c:tx>
              <c:spPr>
                <a:xfrm>
                  <a:off x="1843636" y="214332"/>
                  <a:ext cx="2334139" cy="1701193"/>
                </a:xfrm>
                <a:solidFill>
                  <a:prstClr val="white"/>
                </a:solidFill>
                <a:ln w="9525" cap="flat" cmpd="sng" algn="ctr">
                  <a:solidFill>
                    <a:prstClr val="black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EllipseCallout">
                      <a:avLst>
                        <a:gd name="adj1" fmla="val 76595"/>
                        <a:gd name="adj2" fmla="val -30334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3013486934116625"/>
                      <c:h val="0.33998809278038367"/>
                    </c:manualLayout>
                  </c15:layout>
                  <c15:dlblFieldTable/>
                  <c15:showDataLabelsRange val="0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5B9BD5"/>
                </a:solidFill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Ellipse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List1!$A$2:$A$5</c:f>
              <c:strCache>
                <c:ptCount val="4"/>
                <c:pt idx="0">
                  <c:v>ZŠ</c:v>
                </c:pt>
                <c:pt idx="1">
                  <c:v>SOU</c:v>
                </c:pt>
                <c:pt idx="2">
                  <c:v>SŠ</c:v>
                </c:pt>
                <c:pt idx="3">
                  <c:v>VŠ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14</c:v>
                </c:pt>
                <c:pt idx="1">
                  <c:v>22</c:v>
                </c:pt>
                <c:pt idx="2">
                  <c:v>27</c:v>
                </c:pt>
                <c:pt idx="3">
                  <c:v>2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2044357038013705E-2"/>
          <c:y val="0"/>
          <c:w val="0.71632595228881446"/>
          <c:h val="0.91311841428314666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dPt>
            <c:idx val="0"/>
            <c:bubble3D val="0"/>
            <c:explosion val="1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explosion val="5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2.0098947518939009E-2"/>
                  <c:y val="-0.1882535903197543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pl-PL" sz="2000" baseline="0" dirty="0">
                        <a:solidFill>
                          <a:schemeClr val="tx1"/>
                        </a:solidFill>
                      </a:rPr>
                      <a:t>v  péči dítě do 15 </a:t>
                    </a:r>
                    <a:r>
                      <a:rPr lang="pl-PL" sz="2000" baseline="0" dirty="0" smtClean="0">
                        <a:solidFill>
                          <a:schemeClr val="tx1"/>
                        </a:solidFill>
                      </a:rPr>
                      <a:t>let</a:t>
                    </a:r>
                  </a:p>
                  <a:p>
                    <a:pPr>
                      <a:defRPr sz="2000">
                        <a:solidFill>
                          <a:schemeClr val="tx1"/>
                        </a:solidFill>
                      </a:defRPr>
                    </a:pPr>
                    <a:r>
                      <a:rPr lang="pl-PL" sz="2000" baseline="0" dirty="0" smtClean="0">
                        <a:solidFill>
                          <a:schemeClr val="tx1"/>
                        </a:solidFill>
                      </a:rPr>
                      <a:t>50 osob</a:t>
                    </a:r>
                    <a:endParaRPr lang="pl-PL" sz="2000" baseline="0" dirty="0">
                      <a:solidFill>
                        <a:schemeClr val="tx1"/>
                      </a:solidFill>
                    </a:endParaRPr>
                  </a:p>
                  <a:p>
                    <a:pPr>
                      <a:defRPr sz="2000">
                        <a:solidFill>
                          <a:schemeClr val="tx1"/>
                        </a:solidFill>
                      </a:defRPr>
                    </a:pPr>
                    <a:r>
                      <a:rPr lang="pl-PL" sz="2000" baseline="0" dirty="0">
                        <a:solidFill>
                          <a:schemeClr val="tx1"/>
                        </a:solidFill>
                      </a:rPr>
                      <a:t>77%</a:t>
                    </a:r>
                  </a:p>
                </c:rich>
              </c:tx>
              <c:spPr>
                <a:solidFill>
                  <a:prstClr val="whit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EllipseCallout">
                      <a:avLst>
                        <a:gd name="adj1" fmla="val -98422"/>
                        <a:gd name="adj2" fmla="val -27703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927466165995895"/>
                      <c:h val="0.4043187420281096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297039241423193E-2"/>
                  <c:y val="7.0042217471329077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aseline="0" dirty="0" smtClean="0">
                        <a:solidFill>
                          <a:schemeClr val="tx1"/>
                        </a:solidFill>
                      </a:rPr>
                      <a:t>o</a:t>
                    </a:r>
                    <a:r>
                      <a:rPr lang="en-US" sz="2000" baseline="0" dirty="0" err="1" smtClean="0">
                        <a:solidFill>
                          <a:schemeClr val="tx1"/>
                        </a:solidFill>
                      </a:rPr>
                      <a:t>statní</a:t>
                    </a:r>
                    <a:endParaRPr lang="en-US" sz="2000" baseline="0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sz="2000">
                        <a:solidFill>
                          <a:schemeClr val="tx1"/>
                        </a:solidFill>
                      </a:defRPr>
                    </a:pPr>
                    <a:r>
                      <a:rPr lang="en-US" sz="2000" baseline="0" dirty="0" smtClean="0">
                        <a:solidFill>
                          <a:schemeClr val="tx1"/>
                        </a:solidFill>
                      </a:rPr>
                      <a:t> 15 </a:t>
                    </a:r>
                    <a:r>
                      <a:rPr lang="en-US" sz="2000" baseline="0" dirty="0" err="1" smtClean="0">
                        <a:solidFill>
                          <a:schemeClr val="tx1"/>
                        </a:solidFill>
                      </a:rPr>
                      <a:t>osob</a:t>
                    </a:r>
                    <a:endParaRPr lang="en-US" sz="2000" baseline="0" dirty="0">
                      <a:solidFill>
                        <a:schemeClr val="tx1"/>
                      </a:solidFill>
                    </a:endParaRPr>
                  </a:p>
                  <a:p>
                    <a:pPr>
                      <a:defRPr sz="2000">
                        <a:solidFill>
                          <a:schemeClr val="tx1"/>
                        </a:solidFill>
                      </a:defRPr>
                    </a:pPr>
                    <a:r>
                      <a:rPr lang="en-US" sz="2000" baseline="0" dirty="0">
                        <a:solidFill>
                          <a:schemeClr val="tx1"/>
                        </a:solidFill>
                      </a:rPr>
                      <a:t>23 %</a:t>
                    </a:r>
                  </a:p>
                </c:rich>
              </c:tx>
              <c:spPr>
                <a:xfrm>
                  <a:off x="12699" y="304800"/>
                  <a:ext cx="2390863" cy="1770604"/>
                </a:xfrm>
                <a:solidFill>
                  <a:prstClr val="white"/>
                </a:solidFill>
                <a:ln w="9525" cap="flat" cmpd="sng" algn="ctr">
                  <a:solidFill>
                    <a:prstClr val="black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EllipseCallout">
                      <a:avLst>
                        <a:gd name="adj1" fmla="val 85410"/>
                        <a:gd name="adj2" fmla="val -401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49411019568825"/>
                      <c:h val="0.34018070653930171"/>
                    </c:manualLayout>
                  </c15:layout>
                </c:ext>
              </c:extLst>
            </c:dLbl>
            <c:dLbl>
              <c:idx val="2"/>
              <c:spPr>
                <a:solidFill>
                  <a:schemeClr val="lt1"/>
                </a:solidFill>
                <a:ln>
                  <a:solidFill>
                    <a:schemeClr val="accent3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Ellipse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3"/>
              <c:spPr>
                <a:solidFill>
                  <a:schemeClr val="lt1"/>
                </a:solidFill>
                <a:ln>
                  <a:solidFill>
                    <a:schemeClr val="accent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Ellipse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solidFill>
                <a:prstClr val="white"/>
              </a:solidFill>
              <a:ln>
                <a:solidFill>
                  <a:srgbClr val="5B9BD5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Ellipse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List1!$A$2:$A$5</c:f>
              <c:strCache>
                <c:ptCount val="2"/>
                <c:pt idx="0">
                  <c:v>dítě do 15 let</c:v>
                </c:pt>
                <c:pt idx="1">
                  <c:v>ostatní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50</c:v>
                </c:pt>
                <c:pt idx="1">
                  <c:v>15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8722343899340649E-4"/>
          <c:y val="0.29100261000658495"/>
          <c:w val="0.80937499999999996"/>
          <c:h val="0.7076640804832629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explosion val="2"/>
            <c:spPr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>
                <a:solidFill>
                  <a:schemeClr val="tx1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chemeClr val="tx1"/>
                </a:contourClr>
              </a:sp3d>
            </c:spPr>
          </c:dPt>
          <c:dPt>
            <c:idx val="1"/>
            <c:bubble3D val="0"/>
            <c:explosion val="5"/>
            <c:spPr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solidFill>
                  <a:schemeClr val="tx1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chemeClr val="tx1"/>
                </a:contourClr>
              </a:sp3d>
            </c:spPr>
          </c:dPt>
          <c:dPt>
            <c:idx val="2"/>
            <c:bubble3D val="0"/>
            <c:explosion val="8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solidFill>
                  <a:schemeClr val="tx1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chemeClr val="tx1"/>
                </a:contourClr>
              </a:sp3d>
            </c:spPr>
          </c:dPt>
          <c:dPt>
            <c:idx val="3"/>
            <c:bubble3D val="0"/>
            <c:explosion val="6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chemeClr val="tx1"/>
                </a:contourClr>
              </a:sp3d>
            </c:spPr>
          </c:dPt>
          <c:dLbls>
            <c:dLbl>
              <c:idx val="0"/>
              <c:layout>
                <c:manualLayout>
                  <c:x val="-1.8242152225508419E-2"/>
                  <c:y val="-0.10056660733870146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="1" dirty="0" err="1">
                        <a:solidFill>
                          <a:schemeClr val="tx1"/>
                        </a:solidFill>
                      </a:rPr>
                      <a:t>Asistent</a:t>
                    </a:r>
                    <a:r>
                      <a:rPr lang="en-US" sz="2000" b="1"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2000" b="1" dirty="0" err="1">
                        <a:solidFill>
                          <a:schemeClr val="tx1"/>
                        </a:solidFill>
                      </a:rPr>
                      <a:t>pedagoga</a:t>
                    </a:r>
                    <a:endParaRPr lang="en-US" sz="2000" b="1" dirty="0">
                      <a:solidFill>
                        <a:schemeClr val="tx1"/>
                      </a:solidFill>
                    </a:endParaRPr>
                  </a:p>
                  <a:p>
                    <a:pPr>
                      <a:defRPr/>
                    </a:pPr>
                    <a:r>
                      <a:rPr lang="en-US" sz="2000" b="1"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2000" b="1" dirty="0" smtClean="0">
                        <a:solidFill>
                          <a:schemeClr val="tx1"/>
                        </a:solidFill>
                      </a:rPr>
                      <a:t>31 </a:t>
                    </a:r>
                    <a:r>
                      <a:rPr lang="en-US" sz="2000" b="1" dirty="0" err="1">
                        <a:solidFill>
                          <a:schemeClr val="tx1"/>
                        </a:solidFill>
                      </a:rPr>
                      <a:t>osob</a:t>
                    </a:r>
                    <a:endParaRPr lang="en-US" sz="2000" b="1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xfrm>
                  <a:off x="7062180" y="3477242"/>
                  <a:ext cx="3172572" cy="2039613"/>
                </a:xfrm>
                <a:solidFill>
                  <a:prstClr val="whit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EllipseCallout">
                      <a:avLst>
                        <a:gd name="adj1" fmla="val -80429"/>
                        <a:gd name="adj2" fmla="val -46489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0429304414565506"/>
                      <c:h val="0.3325257468590819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8.4066728206188754E-4"/>
                  <c:y val="0.23979290806643494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="1" dirty="0" err="1">
                        <a:solidFill>
                          <a:schemeClr val="tx1"/>
                        </a:solidFill>
                      </a:rPr>
                      <a:t>Pracovník</a:t>
                    </a:r>
                    <a:r>
                      <a:rPr lang="en-US" sz="2000" b="1" dirty="0">
                        <a:solidFill>
                          <a:schemeClr val="tx1"/>
                        </a:solidFill>
                      </a:rPr>
                      <a:t> v </a:t>
                    </a:r>
                    <a:r>
                      <a:rPr lang="en-US" sz="2000" b="1" dirty="0" err="1">
                        <a:solidFill>
                          <a:schemeClr val="tx1"/>
                        </a:solidFill>
                      </a:rPr>
                      <a:t>sociálních</a:t>
                    </a:r>
                    <a:r>
                      <a:rPr lang="en-US" sz="2000" b="1"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2000" b="1" dirty="0" err="1">
                        <a:solidFill>
                          <a:schemeClr val="tx1"/>
                        </a:solidFill>
                      </a:rPr>
                      <a:t>službách</a:t>
                    </a:r>
                    <a:r>
                      <a:rPr lang="en-US" sz="2000" b="1" dirty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>
                        <a:solidFill>
                          <a:schemeClr val="accent1"/>
                        </a:solidFill>
                      </a:defRPr>
                    </a:pPr>
                    <a:r>
                      <a:rPr lang="en-US" sz="2000" b="1" dirty="0" smtClean="0">
                        <a:solidFill>
                          <a:schemeClr val="tx1"/>
                        </a:solidFill>
                      </a:rPr>
                      <a:t>13 </a:t>
                    </a:r>
                    <a:r>
                      <a:rPr lang="en-US" sz="2000" b="1" dirty="0" err="1">
                        <a:solidFill>
                          <a:schemeClr val="tx1"/>
                        </a:solidFill>
                      </a:rPr>
                      <a:t>osob</a:t>
                    </a:r>
                    <a:endParaRPr lang="en-US" sz="2000" b="1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xfrm>
                  <a:off x="9168" y="3065662"/>
                  <a:ext cx="3390291" cy="2018403"/>
                </a:xfrm>
                <a:solidFill>
                  <a:prstClr val="whit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EllipseCallout">
                      <a:avLst>
                        <a:gd name="adj1" fmla="val 45158"/>
                        <a:gd name="adj2" fmla="val -68140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1084164704832945"/>
                      <c:h val="0.32906771947312075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5.7383083159405331E-2"/>
                  <c:y val="9.2801801065946973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 err="1" smtClean="0">
                        <a:solidFill>
                          <a:schemeClr val="tx1"/>
                        </a:solidFill>
                      </a:rPr>
                      <a:t>Chůva</a:t>
                    </a:r>
                    <a:r>
                      <a:rPr lang="en-US" sz="2000" baseline="0" dirty="0" smtClean="0">
                        <a:solidFill>
                          <a:schemeClr val="tx1"/>
                        </a:solidFill>
                      </a:rPr>
                      <a:t> pro děti </a:t>
                    </a:r>
                    <a:r>
                      <a:rPr lang="en-US" sz="2000" baseline="0" dirty="0" err="1" smtClean="0">
                        <a:solidFill>
                          <a:schemeClr val="tx1"/>
                        </a:solidFill>
                      </a:rPr>
                      <a:t>předškolního</a:t>
                    </a:r>
                    <a:r>
                      <a:rPr lang="en-US" sz="2000" baseline="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2000" baseline="0" dirty="0" err="1" smtClean="0">
                        <a:solidFill>
                          <a:schemeClr val="tx1"/>
                        </a:solidFill>
                      </a:rPr>
                      <a:t>věku</a:t>
                    </a:r>
                    <a:endParaRPr lang="en-US" sz="2000" dirty="0">
                      <a:solidFill>
                        <a:schemeClr val="tx1"/>
                      </a:solidFill>
                    </a:endParaRPr>
                  </a:p>
                  <a:p>
                    <a:pPr>
                      <a:defRPr>
                        <a:solidFill>
                          <a:schemeClr val="accent1"/>
                        </a:solidFill>
                      </a:defRPr>
                    </a:pPr>
                    <a:r>
                      <a:rPr lang="en-US" sz="2000" dirty="0" smtClean="0">
                        <a:solidFill>
                          <a:schemeClr val="tx1"/>
                        </a:solidFill>
                      </a:rPr>
                      <a:t>2 </a:t>
                    </a:r>
                    <a:r>
                      <a:rPr lang="en-US" sz="2000" dirty="0" err="1">
                        <a:solidFill>
                          <a:schemeClr val="tx1"/>
                        </a:solidFill>
                      </a:rPr>
                      <a:t>osoby</a:t>
                    </a:r>
                    <a:endParaRPr lang="en-US" sz="200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xfrm>
                  <a:off x="0" y="569218"/>
                  <a:ext cx="2958486" cy="1922286"/>
                </a:xfrm>
                <a:solidFill>
                  <a:prstClr val="whit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EllipseCallout">
                      <a:avLst>
                        <a:gd name="adj1" fmla="val 80950"/>
                        <a:gd name="adj2" fmla="val 31919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7125130606450348"/>
                      <c:h val="0.31339757187381645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21192260396530169"/>
                  <c:y val="0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76B91E6-68C6-44A0-883F-000D1E927690}" type="CATEGORYNAME">
                      <a:rPr lang="en-US" sz="2000" baseline="0" smtClean="0">
                        <a:solidFill>
                          <a:schemeClr val="tx1"/>
                        </a:solidFill>
                      </a:rPr>
                      <a:pPr>
                        <a:defRPr sz="2000">
                          <a:solidFill>
                            <a:schemeClr val="tx1"/>
                          </a:solidFill>
                        </a:defRPr>
                      </a:pPr>
                      <a:t>[NÁZEV KATEGORIE]</a:t>
                    </a:fld>
                    <a:r>
                      <a:rPr lang="en-US" sz="2000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2000">
                        <a:solidFill>
                          <a:schemeClr val="tx1"/>
                        </a:solidFill>
                      </a:defRPr>
                    </a:pPr>
                    <a:r>
                      <a:rPr lang="en-US" sz="2000" baseline="0" dirty="0" smtClean="0">
                        <a:solidFill>
                          <a:schemeClr val="tx1"/>
                        </a:solidFill>
                      </a:rPr>
                      <a:t>1 </a:t>
                    </a:r>
                    <a:r>
                      <a:rPr lang="en-US" sz="2000" baseline="0" dirty="0" err="1" smtClean="0">
                        <a:solidFill>
                          <a:schemeClr val="tx1"/>
                        </a:solidFill>
                      </a:rPr>
                      <a:t>osoba</a:t>
                    </a:r>
                  </a:p>
                </c:rich>
              </c:tx>
              <c:spPr>
                <a:solidFill>
                  <a:prstClr val="white"/>
                </a:solidFill>
                <a:ln w="9525" cap="flat" cmpd="sng" algn="ctr">
                  <a:solidFill>
                    <a:prstClr val="black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EllipseCallout">
                      <a:avLst>
                        <a:gd name="adj1" fmla="val -107902"/>
                        <a:gd name="adj2" fmla="val 87325"/>
                      </a:avLst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</c:extLst>
            </c:dLbl>
            <c:spPr>
              <a:solidFill>
                <a:prstClr val="white"/>
              </a:solidFill>
              <a:ln>
                <a:solidFill>
                  <a:schemeClr val="tx1"/>
                </a:solidFill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Ellipse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List1!$A$2:$A$5</c:f>
              <c:strCache>
                <c:ptCount val="4"/>
                <c:pt idx="0">
                  <c:v>Asistent pedagoga</c:v>
                </c:pt>
                <c:pt idx="1">
                  <c:v>Pracovník v sociálních službách</c:v>
                </c:pt>
                <c:pt idx="2">
                  <c:v>Chůva pro děti předškolního věku</c:v>
                </c:pt>
                <c:pt idx="3">
                  <c:v>Obsluha PC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31</c:v>
                </c:pt>
                <c:pt idx="1">
                  <c:v>13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sng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u="sng" baseline="0" dirty="0" smtClean="0">
                <a:solidFill>
                  <a:schemeClr val="tx1"/>
                </a:solidFill>
              </a:rPr>
              <a:t>PRACOVNÍK V SOCIÁLNÍCH SLUŽBÁCH 13 osob</a:t>
            </a:r>
            <a:endParaRPr lang="cs-CZ" u="sng" baseline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3.2431222528432814E-2"/>
          <c:y val="5.00496975965435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sng" strike="noStrike" kern="1200" cap="all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32277450696113957"/>
          <c:w val="0.79166666666666663"/>
          <c:h val="0.67185334717735101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spPr>
            <a:solidFill>
              <a:srgbClr val="00FF00"/>
            </a:solidFill>
          </c:spPr>
          <c:dPt>
            <c:idx val="0"/>
            <c:bubble3D val="0"/>
            <c:explosion val="19"/>
            <c:spPr>
              <a:gradFill flip="none" rotWithShape="1">
                <a:gsLst>
                  <a:gs pos="0">
                    <a:srgbClr val="00FF00">
                      <a:shade val="30000"/>
                      <a:satMod val="115000"/>
                    </a:srgbClr>
                  </a:gs>
                  <a:gs pos="50000">
                    <a:srgbClr val="00FF00">
                      <a:shade val="67500"/>
                      <a:satMod val="115000"/>
                    </a:srgbClr>
                  </a:gs>
                  <a:gs pos="100000">
                    <a:srgbClr val="00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rgbClr val="00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rgbClr val="00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1.8480583212373669E-3"/>
                  <c:y val="-1.3290099001819383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0DFEDFD-391C-44FA-A2B2-048795237F60}" type="CATEGORYNAME">
                      <a:rPr lang="en-US" sz="2000" baseline="0" smtClean="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[NÁZEV KATEGORIE]</a:t>
                    </a:fld>
                    <a:endParaRPr lang="en-US" sz="2000" baseline="0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/>
                    </a:pPr>
                    <a:r>
                      <a:rPr lang="en-US" sz="2000" b="1" baseline="0" dirty="0" smtClean="0">
                        <a:solidFill>
                          <a:schemeClr val="tx1"/>
                        </a:solidFill>
                      </a:rPr>
                      <a:t>11 </a:t>
                    </a:r>
                    <a:r>
                      <a:rPr lang="en-US" sz="2000" b="1" baseline="0" dirty="0" err="1" smtClean="0">
                        <a:solidFill>
                          <a:schemeClr val="tx1"/>
                        </a:solidFill>
                      </a:rPr>
                      <a:t>osob</a:t>
                    </a:r>
                    <a:endParaRPr lang="en-US" sz="2000" b="1" baseline="0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/>
                    </a:pPr>
                    <a:r>
                      <a:rPr lang="en-US" sz="2000" b="1" baseline="0" dirty="0" smtClean="0">
                        <a:solidFill>
                          <a:schemeClr val="tx1"/>
                        </a:solidFill>
                      </a:rPr>
                      <a:t>85%</a:t>
                    </a:r>
                  </a:p>
                  <a:p>
                    <a:pPr>
                      <a:defRPr/>
                    </a:pPr>
                    <a:endParaRPr lang="cs-CZ"/>
                  </a:p>
                </c:rich>
              </c:tx>
              <c:spPr>
                <a:xfrm>
                  <a:off x="3564219" y="3090339"/>
                  <a:ext cx="2625424" cy="1624153"/>
                </a:xfrm>
                <a:solidFill>
                  <a:prstClr val="white"/>
                </a:solidFill>
                <a:ln w="9525" cap="flat" cmpd="sng" algn="ctr">
                  <a:solidFill>
                    <a:prstClr val="black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EllipseCallout">
                      <a:avLst>
                        <a:gd name="adj1" fmla="val -67886"/>
                        <a:gd name="adj2" fmla="val -4182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42338021940376891"/>
                      <c:h val="0.3399237320728857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7.4564554188223906E-8"/>
                  <c:y val="0.11253311794376564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BDF67BB-196E-477F-BA3F-E0F4573720AD}" type="CATEGORYNAME">
                      <a:rPr lang="en-US" sz="1800" baseline="0" smtClean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[NÁZEV KATEGORIE]</a:t>
                    </a:fld>
                    <a:endParaRPr lang="en-US" sz="1800" baseline="0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>
                        <a:solidFill>
                          <a:schemeClr val="accent1"/>
                        </a:solidFill>
                      </a:defRPr>
                    </a:pPr>
                    <a:r>
                      <a:rPr lang="en-US" sz="1800" baseline="0" dirty="0" smtClean="0">
                        <a:solidFill>
                          <a:schemeClr val="tx1"/>
                        </a:solidFill>
                      </a:rPr>
                      <a:t>2 osoby </a:t>
                    </a:r>
                  </a:p>
                  <a:p>
                    <a:pPr>
                      <a:defRPr>
                        <a:solidFill>
                          <a:schemeClr val="accent1"/>
                        </a:solidFill>
                      </a:defRPr>
                    </a:pPr>
                    <a:r>
                      <a:rPr lang="en-US" sz="1800" baseline="0" dirty="0" smtClean="0">
                        <a:solidFill>
                          <a:schemeClr val="tx1"/>
                        </a:solidFill>
                      </a:rPr>
                      <a:t>15%</a:t>
                    </a:r>
                  </a:p>
                </c:rich>
              </c:tx>
              <c:spPr>
                <a:xfrm>
                  <a:off x="0" y="1109680"/>
                  <a:ext cx="2130303" cy="1347299"/>
                </a:xfrm>
                <a:solidFill>
                  <a:prstClr val="white"/>
                </a:solidFill>
                <a:ln w="9525" cap="flat" cmpd="sng" algn="ctr">
                  <a:solidFill>
                    <a:prstClr val="black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EllipseCallout">
                      <a:avLst>
                        <a:gd name="adj1" fmla="val 62292"/>
                        <a:gd name="adj2" fmla="val 2796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1769033609078018"/>
                      <c:h val="0.2849512613423735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spPr>
                <a:solidFill>
                  <a:prstClr val="white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Ellipse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3"/>
              <c:spPr>
                <a:solidFill>
                  <a:prstClr val="white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Ellipse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solidFill>
                <a:prstClr val="white"/>
              </a:solidFill>
              <a:ln>
                <a:solidFill>
                  <a:schemeClr val="tx1"/>
                </a:solidFill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Ellipse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List1!$A$2:$A$5</c:f>
              <c:strCache>
                <c:ptCount val="2"/>
                <c:pt idx="0">
                  <c:v>zaměstnané</c:v>
                </c:pt>
                <c:pt idx="1">
                  <c:v>nezaměstnané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11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u="sng" baseline="0" dirty="0" smtClean="0">
                <a:solidFill>
                  <a:schemeClr val="tx1"/>
                </a:solidFill>
              </a:rPr>
              <a:t>ASISTENT PEDAGOGA 31 osob</a:t>
            </a:r>
            <a:endParaRPr lang="en-US" u="sng" baseline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747109606854099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bubble3D val="0"/>
            <c:explosion val="10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rgbClr val="00FF00">
                      <a:shade val="30000"/>
                      <a:satMod val="115000"/>
                    </a:srgbClr>
                  </a:gs>
                  <a:gs pos="50000">
                    <a:srgbClr val="00FF00">
                      <a:shade val="67500"/>
                      <a:satMod val="115000"/>
                    </a:srgbClr>
                  </a:gs>
                  <a:gs pos="100000">
                    <a:srgbClr val="00FF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7.8060634550375721E-3"/>
                  <c:y val="-0.13904621544596679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ADE7D97-C131-4C5B-B22F-FA894834A048}" type="CATEGORYNAME">
                      <a:rPr lang="en-US" sz="1800" baseline="0" smtClean="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[NÁZEV KATEGORIE]</a:t>
                    </a:fld>
                    <a:r>
                      <a:rPr lang="en-US" sz="1800" baseline="0" dirty="0" smtClean="0">
                        <a:solidFill>
                          <a:schemeClr val="tx1"/>
                        </a:solidFill>
                      </a:rPr>
                      <a:t> 25 osob</a:t>
                    </a:r>
                  </a:p>
                  <a:p>
                    <a:pPr>
                      <a:defRPr/>
                    </a:pPr>
                    <a:r>
                      <a:rPr lang="en-US" sz="1800" baseline="0" dirty="0" smtClean="0">
                        <a:solidFill>
                          <a:schemeClr val="tx1"/>
                        </a:solidFill>
                      </a:rPr>
                      <a:t>81 %</a:t>
                    </a:r>
                  </a:p>
                  <a:p>
                    <a:pPr>
                      <a:defRPr/>
                    </a:pPr>
                    <a:endParaRPr lang="cs-CZ"/>
                  </a:p>
                </c:rich>
              </c:tx>
              <c:spPr>
                <a:xfrm>
                  <a:off x="3523350" y="2730594"/>
                  <a:ext cx="1885402" cy="1270129"/>
                </a:xfrm>
                <a:solidFill>
                  <a:prstClr val="whit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EllipseCallout">
                      <a:avLst>
                        <a:gd name="adj1" fmla="val -86808"/>
                        <a:gd name="adj2" fmla="val -47898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4586250448287154"/>
                      <c:h val="0.2562466850217353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08889D6-F7BC-4EC9-A854-68C81293BA85}" type="CATEGORYNAME">
                      <a:rPr lang="en-US" sz="1800" baseline="0" smtClean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[NÁZEV KATEGORIE]</a:t>
                    </a:fld>
                    <a:r>
                      <a:rPr lang="en-US" sz="1800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en-US" sz="1800" baseline="0" dirty="0" smtClean="0">
                        <a:solidFill>
                          <a:schemeClr val="tx1"/>
                        </a:solidFill>
                      </a:rPr>
                      <a:t>6 osob</a:t>
                    </a:r>
                  </a:p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en-US" sz="1800" baseline="0" dirty="0" smtClean="0">
                        <a:solidFill>
                          <a:schemeClr val="tx1"/>
                        </a:solidFill>
                      </a:rPr>
                      <a:t>19 %</a:t>
                    </a:r>
                  </a:p>
                </c:rich>
              </c:tx>
              <c:spPr>
                <a:solidFill>
                  <a:prstClr val="whit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EllipseCallout">
                      <a:avLst>
                        <a:gd name="adj1" fmla="val 61534"/>
                        <a:gd name="adj2" fmla="val 64658"/>
                      </a:avLst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</c:extLst>
            </c:dLbl>
            <c:dLbl>
              <c:idx val="2"/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spPr>
              <a:noFill/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2"/>
                <c:pt idx="0">
                  <c:v>zaměstnané</c:v>
                </c:pt>
                <c:pt idx="1">
                  <c:v>nezaměstnané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25</c:v>
                </c:pt>
                <c:pt idx="1">
                  <c:v>6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4682995332519916E-2"/>
          <c:y val="0.12110002744513144"/>
          <c:w val="0.81740761383288973"/>
          <c:h val="0.7906159798585588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bubble3D val="0"/>
            <c:explosion val="2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chemeClr val="tx1"/>
                </a:contourClr>
              </a:sp3d>
            </c:spPr>
          </c:dPt>
          <c:dPt>
            <c:idx val="1"/>
            <c:bubble3D val="0"/>
            <c:explosion val="3"/>
            <c:spPr>
              <a:gradFill flip="none" rotWithShape="1">
                <a:gsLst>
                  <a:gs pos="0">
                    <a:srgbClr val="4BBB45">
                      <a:shade val="30000"/>
                      <a:satMod val="115000"/>
                    </a:srgbClr>
                  </a:gs>
                  <a:gs pos="50000">
                    <a:srgbClr val="4BBB45">
                      <a:shade val="67500"/>
                      <a:satMod val="115000"/>
                    </a:srgbClr>
                  </a:gs>
                  <a:gs pos="100000">
                    <a:srgbClr val="4BBB45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chemeClr val="tx1"/>
                </a:contourClr>
              </a:sp3d>
            </c:spPr>
          </c:dPt>
          <c:dPt>
            <c:idx val="2"/>
            <c:bubble3D val="0"/>
            <c:explosion val="7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gradFill flip="none" rotWithShape="1">
                <a:gsLst>
                  <a:gs pos="0">
                    <a:schemeClr val="accent5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5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5">
                      <a:lumMod val="50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0.12835240925710012"/>
                  <c:y val="-3.9718606982769994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1FB8902-A583-480C-8E81-39E676F63C92}" type="CATEGORYNAME">
                      <a:rPr lang="en-US" sz="2000" baseline="0" smtClean="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[NÁZEV KATEGORIE]</a:t>
                    </a:fld>
                    <a:endParaRPr lang="en-US" sz="2000" baseline="0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/>
                    </a:pPr>
                    <a:r>
                      <a:rPr lang="en-US" sz="2000" baseline="0" dirty="0" smtClean="0">
                        <a:solidFill>
                          <a:schemeClr val="tx1"/>
                        </a:solidFill>
                      </a:rPr>
                      <a:t>47 osob</a:t>
                    </a:r>
                  </a:p>
                  <a:p>
                    <a:pPr>
                      <a:defRPr/>
                    </a:pPr>
                    <a:r>
                      <a:rPr lang="en-US" sz="2000" baseline="0" dirty="0" smtClean="0">
                        <a:solidFill>
                          <a:schemeClr val="tx1"/>
                        </a:solidFill>
                      </a:rPr>
                      <a:t>71 %</a:t>
                    </a:r>
                  </a:p>
                </c:rich>
              </c:tx>
              <c:spPr>
                <a:xfrm>
                  <a:off x="9014504" y="2910611"/>
                  <a:ext cx="2115950" cy="1728336"/>
                </a:xfrm>
                <a:solidFill>
                  <a:prstClr val="whit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EllipseCallout">
                      <a:avLst>
                        <a:gd name="adj1" fmla="val -154962"/>
                        <a:gd name="adj2" fmla="val -7959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9010462734901673"/>
                      <c:h val="0.4194178000477213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3.3226395502070471E-3"/>
                  <c:y val="9.3760191565909951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0D0F3ED-8056-45EA-A5FE-FE7D02246D4F}" type="CATEGORYNAME">
                      <a:rPr lang="en-US" sz="2000" baseline="0" smtClean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[NÁZEV KATEGORIE]</a:t>
                    </a:fld>
                    <a:endParaRPr lang="en-US" sz="2000" baseline="0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>
                        <a:solidFill>
                          <a:schemeClr val="accent1"/>
                        </a:solidFill>
                      </a:defRPr>
                    </a:pPr>
                    <a:r>
                      <a:rPr lang="en-US" sz="2000" baseline="0" dirty="0" smtClean="0">
                        <a:solidFill>
                          <a:schemeClr val="tx1"/>
                        </a:solidFill>
                      </a:rPr>
                      <a:t>17 osob</a:t>
                    </a:r>
                  </a:p>
                  <a:p>
                    <a:pPr>
                      <a:defRPr>
                        <a:solidFill>
                          <a:schemeClr val="accent1"/>
                        </a:solidFill>
                      </a:defRPr>
                    </a:pPr>
                    <a:r>
                      <a:rPr lang="en-US" sz="2000" baseline="0" dirty="0" smtClean="0">
                        <a:solidFill>
                          <a:schemeClr val="tx1"/>
                        </a:solidFill>
                      </a:rPr>
                      <a:t>27 %</a:t>
                    </a:r>
                  </a:p>
                </c:rich>
              </c:tx>
              <c:spPr>
                <a:xfrm>
                  <a:off x="113163" y="715000"/>
                  <a:ext cx="2848401" cy="1524508"/>
                </a:xfrm>
                <a:solidFill>
                  <a:prstClr val="white"/>
                </a:solidFill>
                <a:ln w="9525" cap="flat" cmpd="sng" algn="ctr">
                  <a:solidFill>
                    <a:prstClr val="black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EllipseCallout">
                      <a:avLst>
                        <a:gd name="adj1" fmla="val 77418"/>
                        <a:gd name="adj2" fmla="val -218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4840449020278146"/>
                      <c:h val="0.2813741748190566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22183773013312266"/>
                  <c:y val="6.3288067015584662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D13D246-86DD-4831-ABB5-DA9D04FEE362}" type="CATEGORYNAME">
                      <a:rPr lang="en-US" sz="2000" baseline="0" smtClean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[NÁZEV KATEGORIE]</a:t>
                    </a:fld>
                    <a:endParaRPr lang="en-US" sz="2000" baseline="0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>
                        <a:solidFill>
                          <a:schemeClr val="accent1"/>
                        </a:solidFill>
                      </a:defRPr>
                    </a:pPr>
                    <a:r>
                      <a:rPr lang="en-US" sz="2000" baseline="0" dirty="0" smtClean="0">
                        <a:solidFill>
                          <a:schemeClr val="tx1"/>
                        </a:solidFill>
                      </a:rPr>
                      <a:t>1 osoba</a:t>
                    </a:r>
                  </a:p>
                  <a:p>
                    <a:pPr>
                      <a:defRPr>
                        <a:solidFill>
                          <a:schemeClr val="accent1"/>
                        </a:solidFill>
                      </a:defRPr>
                    </a:pPr>
                    <a:r>
                      <a:rPr lang="en-US" sz="2000" baseline="0" dirty="0" smtClean="0">
                        <a:solidFill>
                          <a:schemeClr val="tx1"/>
                        </a:solidFill>
                      </a:rPr>
                      <a:t>2 %</a:t>
                    </a:r>
                  </a:p>
                </c:rich>
              </c:tx>
              <c:spPr>
                <a:solidFill>
                  <a:prstClr val="white"/>
                </a:solidFill>
                <a:ln w="9525" cap="flat" cmpd="sng" algn="ctr">
                  <a:solidFill>
                    <a:prstClr val="black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EllipseCallout">
                      <a:avLst>
                        <a:gd name="adj1" fmla="val -186969"/>
                        <a:gd name="adj2" fmla="val -9239"/>
                      </a:avLst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</c:extLst>
            </c:dLbl>
            <c:dLbl>
              <c:idx val="3"/>
              <c:spPr>
                <a:solidFill>
                  <a:prstClr val="white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Ellipse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solidFill>
                <a:prstClr val="white"/>
              </a:solidFill>
              <a:ln>
                <a:solidFill>
                  <a:schemeClr val="tx1"/>
                </a:solidFill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Ellipse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List1!$A$2:$A$5</c:f>
              <c:strCache>
                <c:ptCount val="3"/>
                <c:pt idx="0">
                  <c:v>ZAMĚSTNANÍ</c:v>
                </c:pt>
                <c:pt idx="1">
                  <c:v>NEZAMĚSTNANÍ</c:v>
                </c:pt>
                <c:pt idx="2">
                  <c:v>OSVČ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47</c:v>
                </c:pt>
                <c:pt idx="1">
                  <c:v>18</c:v>
                </c:pt>
                <c:pt idx="2">
                  <c:v>1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C70B-7C02-47A6-880C-F6FC86D3D77A}" type="datetimeFigureOut">
              <a:rPr lang="cs-CZ" smtClean="0"/>
              <a:t>4. 2. 2019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5B594-014C-44A7-807F-EA21CE0524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8061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C70B-7C02-47A6-880C-F6FC86D3D77A}" type="datetimeFigureOut">
              <a:rPr lang="cs-CZ" smtClean="0"/>
              <a:t>4. 2. 2019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5B594-014C-44A7-807F-EA21CE0524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5593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C70B-7C02-47A6-880C-F6FC86D3D77A}" type="datetimeFigureOut">
              <a:rPr lang="cs-CZ" smtClean="0"/>
              <a:t>4. 2. 2019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5B594-014C-44A7-807F-EA21CE0524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894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C70B-7C02-47A6-880C-F6FC86D3D77A}" type="datetimeFigureOut">
              <a:rPr lang="cs-CZ" smtClean="0"/>
              <a:t>4. 2. 2019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5B594-014C-44A7-807F-EA21CE0524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869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C70B-7C02-47A6-880C-F6FC86D3D77A}" type="datetimeFigureOut">
              <a:rPr lang="cs-CZ" smtClean="0"/>
              <a:t>4. 2. 2019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5B594-014C-44A7-807F-EA21CE0524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194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C70B-7C02-47A6-880C-F6FC86D3D77A}" type="datetimeFigureOut">
              <a:rPr lang="cs-CZ" smtClean="0"/>
              <a:t>4. 2. 2019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5B594-014C-44A7-807F-EA21CE0524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6553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C70B-7C02-47A6-880C-F6FC86D3D77A}" type="datetimeFigureOut">
              <a:rPr lang="cs-CZ" smtClean="0"/>
              <a:t>4. 2. 2019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5B594-014C-44A7-807F-EA21CE0524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0932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C70B-7C02-47A6-880C-F6FC86D3D77A}" type="datetimeFigureOut">
              <a:rPr lang="cs-CZ" smtClean="0"/>
              <a:t>4. 2. 2019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5B594-014C-44A7-807F-EA21CE0524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8738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C70B-7C02-47A6-880C-F6FC86D3D77A}" type="datetimeFigureOut">
              <a:rPr lang="cs-CZ" smtClean="0"/>
              <a:t>4. 2. 2019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5B594-014C-44A7-807F-EA21CE0524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502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C70B-7C02-47A6-880C-F6FC86D3D77A}" type="datetimeFigureOut">
              <a:rPr lang="cs-CZ" smtClean="0"/>
              <a:t>4. 2. 2019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5B594-014C-44A7-807F-EA21CE0524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525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C70B-7C02-47A6-880C-F6FC86D3D77A}" type="datetimeFigureOut">
              <a:rPr lang="cs-CZ" smtClean="0"/>
              <a:t>4. 2. 2019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5B594-014C-44A7-807F-EA21CE0524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871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7C70B-7C02-47A6-880C-F6FC86D3D77A}" type="datetimeFigureOut">
              <a:rPr lang="cs-CZ" smtClean="0"/>
              <a:t>4. 2. 2019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5B594-014C-44A7-807F-EA21CE0524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602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microsoft.com/office/2007/relationships/hdphoto" Target="../media/hdphoto1.wdp"/><Relationship Id="rId7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4.jpeg"/><Relationship Id="rId4" Type="http://schemas.openxmlformats.org/officeDocument/2006/relationships/chart" Target="../charts/char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.png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.bin"/><Relationship Id="rId4" Type="http://schemas.microsoft.com/office/2007/relationships/hdphoto" Target="../media/hdphoto1.wdp"/><Relationship Id="rId9" Type="http://schemas.openxmlformats.org/officeDocument/2006/relationships/image" Target="../media/image4.jp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jp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jpg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chart" Target="../charts/chart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70588" y="1777427"/>
            <a:ext cx="10304962" cy="1021757"/>
          </a:xfrm>
        </p:spPr>
        <p:txBody>
          <a:bodyPr>
            <a:noAutofit/>
          </a:bodyPr>
          <a:lstStyle/>
          <a:p>
            <a:pPr algn="l"/>
            <a:r>
              <a:rPr lang="cs-CZ" sz="54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cs-CZ" sz="54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cs-CZ" sz="40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Práce a Rodina</a:t>
            </a:r>
            <a:br>
              <a:rPr lang="cs-CZ" sz="40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cs-CZ" sz="28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CZ.03.1.51/0.0/0.0/16_061/0003343</a:t>
            </a:r>
            <a:r>
              <a:rPr lang="cs-CZ" sz="28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cs-CZ" sz="28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cs-CZ" sz="28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Realizátor: </a:t>
            </a:r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Farní charita Lovosice</a:t>
            </a:r>
            <a:r>
              <a:rPr lang="cs-CZ" sz="28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cs-CZ" sz="28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cs-CZ" sz="28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Místo: </a:t>
            </a:r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Ústecký kraj</a:t>
            </a:r>
            <a:endParaRPr lang="cs-CZ" sz="28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801711" y="5759668"/>
            <a:ext cx="6190592" cy="906601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1. 2. 2017 – 31. 1. 2019</a:t>
            </a:r>
            <a:endParaRPr lang="cs-CZ" sz="3600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636" y="165590"/>
            <a:ext cx="671427" cy="67142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25" y="167951"/>
            <a:ext cx="3970680" cy="76492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749" y="165590"/>
            <a:ext cx="502289" cy="67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91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1000"/>
                    </a14:imgEffect>
                    <a14:imgEffect>
                      <a14:colorTemperature colorTemp="46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746"/>
          <a:stretch/>
        </p:blipFill>
        <p:spPr>
          <a:xfrm>
            <a:off x="-68826" y="0"/>
            <a:ext cx="12904279" cy="6858000"/>
          </a:xfrm>
          <a:prstGeom prst="rect">
            <a:avLst/>
          </a:prstGeom>
          <a:noFill/>
          <a:effectLst>
            <a:glow rad="1905000">
              <a:schemeClr val="bg1">
                <a:alpha val="0"/>
              </a:schemeClr>
            </a:glow>
          </a:effec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 smtClean="0">
                <a:latin typeface="Arial Black" panose="020B0A04020102020204" pitchFamily="34" charset="0"/>
              </a:rPr>
              <a:t/>
            </a:r>
            <a:br>
              <a:rPr lang="cs-CZ" sz="3600" dirty="0" smtClean="0">
                <a:latin typeface="Arial Black" panose="020B0A04020102020204" pitchFamily="34" charset="0"/>
              </a:rPr>
            </a:br>
            <a:r>
              <a:rPr lang="cs-CZ" sz="3600" dirty="0" smtClean="0">
                <a:latin typeface="Arial Black" panose="020B0A04020102020204" pitchFamily="34" charset="0"/>
              </a:rPr>
              <a:t/>
            </a:r>
            <a:br>
              <a:rPr lang="cs-CZ" sz="3600" dirty="0" smtClean="0">
                <a:latin typeface="Arial Black" panose="020B0A04020102020204" pitchFamily="34" charset="0"/>
              </a:rPr>
            </a:br>
            <a:r>
              <a:rPr lang="cs-CZ" sz="3600" dirty="0" smtClean="0">
                <a:latin typeface="Arial Black" panose="020B0A04020102020204" pitchFamily="34" charset="0"/>
              </a:rPr>
              <a:t>KLÍČOVÁ AKTIVITA 5</a:t>
            </a:r>
            <a:br>
              <a:rPr lang="cs-CZ" sz="3600" dirty="0" smtClean="0">
                <a:latin typeface="Arial Black" panose="020B0A04020102020204" pitchFamily="34" charset="0"/>
              </a:rPr>
            </a:br>
            <a:r>
              <a:rPr lang="cs-CZ" sz="3600" dirty="0" smtClean="0">
                <a:latin typeface="Arial Black" panose="020B0A04020102020204" pitchFamily="34" charset="0"/>
              </a:rPr>
              <a:t>Bilanční diagnostika</a:t>
            </a:r>
            <a:br>
              <a:rPr lang="cs-CZ" sz="3600" dirty="0" smtClean="0">
                <a:latin typeface="Arial Black" panose="020B0A04020102020204" pitchFamily="34" charset="0"/>
              </a:rPr>
            </a:br>
            <a:r>
              <a:rPr lang="cs-CZ" sz="4000" dirty="0" smtClean="0">
                <a:latin typeface="Arial Black" panose="020B0A04020102020204" pitchFamily="34" charset="0"/>
              </a:rPr>
              <a:t/>
            </a:r>
            <a:br>
              <a:rPr lang="cs-CZ" sz="4000" dirty="0" smtClean="0">
                <a:latin typeface="Arial Black" panose="020B0A04020102020204" pitchFamily="34" charset="0"/>
              </a:rPr>
            </a:br>
            <a:r>
              <a:rPr lang="cs-CZ" sz="3600" dirty="0" smtClean="0">
                <a:latin typeface="Arial Black" panose="020B0A04020102020204" pitchFamily="34" charset="0"/>
              </a:rPr>
              <a:t>9 zapojených účastnic</a:t>
            </a:r>
            <a:br>
              <a:rPr lang="cs-CZ" sz="3600" dirty="0" smtClean="0">
                <a:latin typeface="Arial Black" panose="020B0A04020102020204" pitchFamily="34" charset="0"/>
              </a:rPr>
            </a:br>
            <a:endParaRPr lang="cs-CZ" sz="3600" dirty="0">
              <a:latin typeface="Arial Black" panose="020B0A0402010202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94360" y="1977439"/>
            <a:ext cx="12189706" cy="4398971"/>
          </a:xfrm>
        </p:spPr>
        <p:txBody>
          <a:bodyPr/>
          <a:lstStyle/>
          <a:p>
            <a:pPr marL="0" indent="0">
              <a:buNone/>
            </a:pPr>
            <a:endParaRPr lang="cs-CZ" sz="3600" b="1" dirty="0" smtClean="0"/>
          </a:p>
          <a:p>
            <a:pPr>
              <a:buFontTx/>
              <a:buChar char="-"/>
            </a:pPr>
            <a:r>
              <a:rPr lang="cs-CZ" b="1" dirty="0" smtClean="0">
                <a:latin typeface="Arial Black" panose="020B0A04020102020204" pitchFamily="34" charset="0"/>
              </a:rPr>
              <a:t>zjišťování osobního potenciálu pro profesní růst</a:t>
            </a:r>
          </a:p>
          <a:p>
            <a:pPr>
              <a:buFontTx/>
              <a:buChar char="-"/>
            </a:pPr>
            <a:endParaRPr lang="cs-CZ" b="1" dirty="0" smtClean="0">
              <a:latin typeface="Arial Black" panose="020B0A04020102020204" pitchFamily="34" charset="0"/>
            </a:endParaRPr>
          </a:p>
          <a:p>
            <a:pPr>
              <a:buFontTx/>
              <a:buChar char="-"/>
            </a:pPr>
            <a:r>
              <a:rPr lang="cs-CZ" b="1" dirty="0" smtClean="0">
                <a:latin typeface="Arial Black" panose="020B0A04020102020204" pitchFamily="34" charset="0"/>
              </a:rPr>
              <a:t>vyhodnocuje psycholog</a:t>
            </a:r>
          </a:p>
          <a:p>
            <a:pPr>
              <a:buFontTx/>
              <a:buChar char="-"/>
            </a:pPr>
            <a:endParaRPr lang="cs-CZ" b="1" dirty="0" smtClean="0">
              <a:latin typeface="Arial Black" panose="020B0A04020102020204" pitchFamily="34" charset="0"/>
            </a:endParaRPr>
          </a:p>
          <a:p>
            <a:pPr>
              <a:buFontTx/>
              <a:buChar char="-"/>
            </a:pPr>
            <a:r>
              <a:rPr lang="cs-CZ" b="1" dirty="0" smtClean="0">
                <a:latin typeface="Arial Black" panose="020B0A04020102020204" pitchFamily="34" charset="0"/>
              </a:rPr>
              <a:t>volba zaměření profesní kvalifikace  </a:t>
            </a:r>
          </a:p>
          <a:p>
            <a:pPr>
              <a:buFontTx/>
              <a:buChar char="-"/>
            </a:pPr>
            <a:endParaRPr lang="cs-CZ" b="1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cs-CZ" b="1" dirty="0" smtClean="0">
                <a:latin typeface="Arial Black" panose="020B0A04020102020204" pitchFamily="34" charset="0"/>
              </a:rPr>
              <a:t>- výběr rekvalifikačního kurzu</a:t>
            </a:r>
            <a:endParaRPr lang="cs-CZ" b="1" dirty="0">
              <a:latin typeface="Arial Black" panose="020B0A04020102020204" pitchFamily="34" charset="0"/>
            </a:endParaRP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" y="122117"/>
            <a:ext cx="2982053" cy="61317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387" y="62879"/>
            <a:ext cx="672412" cy="67241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202" y="78375"/>
            <a:ext cx="491434" cy="65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73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1000"/>
                    </a14:imgEffect>
                    <a14:imgEffect>
                      <a14:colorTemperature colorTemp="46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746"/>
          <a:stretch/>
        </p:blipFill>
        <p:spPr>
          <a:xfrm>
            <a:off x="-712279" y="0"/>
            <a:ext cx="12904279" cy="6858000"/>
          </a:xfrm>
          <a:prstGeom prst="rect">
            <a:avLst/>
          </a:prstGeom>
          <a:noFill/>
          <a:effectLst>
            <a:glow rad="1905000">
              <a:schemeClr val="bg1">
                <a:alpha val="0"/>
              </a:schemeClr>
            </a:glow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07245"/>
            <a:ext cx="9873226" cy="1158875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b="1" dirty="0" smtClean="0">
                <a:latin typeface="Arial Black" panose="020B0A04020102020204" pitchFamily="34" charset="0"/>
              </a:rPr>
              <a:t>     KLÍČOVÁ AKTIVITA 4</a:t>
            </a:r>
            <a:br>
              <a:rPr lang="cs-CZ" sz="4000" b="1" dirty="0" smtClean="0">
                <a:latin typeface="Arial Black" panose="020B0A04020102020204" pitchFamily="34" charset="0"/>
              </a:rPr>
            </a:br>
            <a:r>
              <a:rPr lang="cs-CZ" sz="3100" b="1" dirty="0" smtClean="0">
                <a:latin typeface="Arial Black" panose="020B0A04020102020204" pitchFamily="34" charset="0"/>
              </a:rPr>
              <a:t>Rekvalifikace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373" y="1524000"/>
            <a:ext cx="12527279" cy="4652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b="1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cs-CZ" b="1" dirty="0" smtClean="0">
                <a:latin typeface="Arial Black" panose="020B0A04020102020204" pitchFamily="34" charset="0"/>
              </a:rPr>
              <a:t>Skupinová RK    - Asistent pedagoga 30 účastnic</a:t>
            </a:r>
          </a:p>
          <a:p>
            <a:pPr marL="0" indent="0">
              <a:buNone/>
            </a:pPr>
            <a:r>
              <a:rPr lang="cs-CZ" b="1" dirty="0">
                <a:latin typeface="Arial Black" panose="020B0A04020102020204" pitchFamily="34" charset="0"/>
              </a:rPr>
              <a:t> </a:t>
            </a:r>
            <a:r>
              <a:rPr lang="cs-CZ" b="1" dirty="0" smtClean="0">
                <a:latin typeface="Arial Black" panose="020B0A04020102020204" pitchFamily="34" charset="0"/>
              </a:rPr>
              <a:t>                          </a:t>
            </a:r>
          </a:p>
          <a:p>
            <a:pPr marL="0" indent="0">
              <a:buNone/>
            </a:pPr>
            <a:r>
              <a:rPr lang="cs-CZ" b="1" dirty="0">
                <a:latin typeface="Arial Black" panose="020B0A04020102020204" pitchFamily="34" charset="0"/>
              </a:rPr>
              <a:t> </a:t>
            </a:r>
            <a:r>
              <a:rPr lang="cs-CZ" b="1" dirty="0" smtClean="0">
                <a:latin typeface="Arial Black" panose="020B0A04020102020204" pitchFamily="34" charset="0"/>
              </a:rPr>
              <a:t>                                   </a:t>
            </a:r>
          </a:p>
          <a:p>
            <a:pPr marL="0" indent="0">
              <a:buNone/>
            </a:pPr>
            <a:endParaRPr lang="cs-CZ" b="1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cs-CZ" b="1" dirty="0" smtClean="0">
                <a:latin typeface="Arial Black" panose="020B0A04020102020204" pitchFamily="34" charset="0"/>
              </a:rPr>
              <a:t>Individuální RK  - Obsluha PC, Chůva,  Pracovník v sociálních</a:t>
            </a:r>
          </a:p>
          <a:p>
            <a:pPr marL="0" indent="0">
              <a:buNone/>
            </a:pPr>
            <a:r>
              <a:rPr lang="cs-CZ" b="1" dirty="0">
                <a:latin typeface="Arial Black" panose="020B0A04020102020204" pitchFamily="34" charset="0"/>
              </a:rPr>
              <a:t> </a:t>
            </a:r>
            <a:r>
              <a:rPr lang="cs-CZ" b="1" dirty="0" smtClean="0">
                <a:latin typeface="Arial Black" panose="020B0A04020102020204" pitchFamily="34" charset="0"/>
              </a:rPr>
              <a:t>                            službách, Asistent pedagoga.</a:t>
            </a:r>
          </a:p>
          <a:p>
            <a:pPr marL="0" indent="0">
              <a:buNone/>
            </a:pPr>
            <a:r>
              <a:rPr lang="cs-CZ" b="1" dirty="0">
                <a:latin typeface="Arial Black" panose="020B0A04020102020204" pitchFamily="34" charset="0"/>
              </a:rPr>
              <a:t> </a:t>
            </a:r>
            <a:r>
              <a:rPr lang="cs-CZ" b="1" dirty="0" smtClean="0">
                <a:latin typeface="Arial Black" panose="020B0A04020102020204" pitchFamily="34" charset="0"/>
              </a:rPr>
              <a:t>                            Celkem pro 17 účastnic</a:t>
            </a:r>
          </a:p>
          <a:p>
            <a:pPr marL="0" indent="0">
              <a:buNone/>
            </a:pPr>
            <a:r>
              <a:rPr lang="cs-CZ" b="1" dirty="0">
                <a:latin typeface="Arial Black" panose="020B0A04020102020204" pitchFamily="34" charset="0"/>
              </a:rPr>
              <a:t> </a:t>
            </a:r>
            <a:r>
              <a:rPr lang="cs-CZ" b="1" dirty="0" smtClean="0">
                <a:latin typeface="Arial Black" panose="020B0A04020102020204" pitchFamily="34" charset="0"/>
              </a:rPr>
              <a:t>                                                              </a:t>
            </a:r>
            <a:endParaRPr lang="cs-CZ" b="1" dirty="0">
              <a:latin typeface="Arial Black" panose="020B0A040201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7" y="114173"/>
            <a:ext cx="3150582" cy="64782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280" y="293317"/>
            <a:ext cx="684146" cy="68414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048" y="262405"/>
            <a:ext cx="534929" cy="71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6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1000"/>
                    </a14:imgEffect>
                    <a14:imgEffect>
                      <a14:colorTemperature colorTemp="46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746"/>
          <a:stretch/>
        </p:blipFill>
        <p:spPr>
          <a:xfrm>
            <a:off x="-712279" y="0"/>
            <a:ext cx="12904279" cy="6858000"/>
          </a:xfrm>
          <a:prstGeom prst="rect">
            <a:avLst/>
          </a:prstGeom>
          <a:noFill/>
          <a:effectLst>
            <a:glow rad="1905000">
              <a:schemeClr val="bg1">
                <a:alpha val="0"/>
              </a:schemeClr>
            </a:glow>
          </a:effec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4000" dirty="0" smtClean="0">
                <a:latin typeface="Arial Black" panose="020B0A04020102020204" pitchFamily="34" charset="0"/>
              </a:rPr>
              <a:t>       KLÍČOVÁ AKTIVITA 4</a:t>
            </a:r>
            <a:r>
              <a:rPr lang="cs-CZ" sz="3600" dirty="0" smtClean="0">
                <a:latin typeface="Arial Black" panose="020B0A04020102020204" pitchFamily="34" charset="0"/>
              </a:rPr>
              <a:t/>
            </a:r>
            <a:br>
              <a:rPr lang="cs-CZ" sz="3600" dirty="0" smtClean="0">
                <a:latin typeface="Arial Black" panose="020B0A04020102020204" pitchFamily="34" charset="0"/>
              </a:rPr>
            </a:br>
            <a:r>
              <a:rPr lang="cs-CZ" sz="3100" dirty="0" smtClean="0">
                <a:latin typeface="Arial Black" panose="020B0A04020102020204" pitchFamily="34" charset="0"/>
              </a:rPr>
              <a:t>Rekvalifikace</a:t>
            </a:r>
            <a:r>
              <a:rPr lang="cs-CZ" sz="3100" u="sng" dirty="0" smtClean="0">
                <a:latin typeface="Arial Black" panose="020B0A04020102020204" pitchFamily="34" charset="0"/>
              </a:rPr>
              <a:t/>
            </a:r>
            <a:br>
              <a:rPr lang="cs-CZ" sz="3100" u="sng" dirty="0" smtClean="0">
                <a:latin typeface="Arial Black" panose="020B0A04020102020204" pitchFamily="34" charset="0"/>
              </a:rPr>
            </a:br>
            <a:r>
              <a:rPr lang="cs-CZ" sz="3100" dirty="0" smtClean="0">
                <a:latin typeface="Arial Black" panose="020B0A04020102020204" pitchFamily="34" charset="0"/>
              </a:rPr>
              <a:t>47 zapojených účastnic</a:t>
            </a:r>
            <a:endParaRPr lang="cs-CZ" sz="3100" u="sng" dirty="0">
              <a:latin typeface="Arial Black" panose="020B0A0402010202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38200" y="1825625"/>
            <a:ext cx="9606280" cy="1547495"/>
          </a:xfrm>
        </p:spPr>
        <p:txBody>
          <a:bodyPr/>
          <a:lstStyle/>
          <a:p>
            <a:pPr marL="0" indent="0">
              <a:buNone/>
            </a:pPr>
            <a:endParaRPr lang="cs-CZ" dirty="0" smtClean="0">
              <a:latin typeface="Arial Black" panose="020B0A04020102020204" pitchFamily="34" charset="0"/>
            </a:endParaRPr>
          </a:p>
          <a:p>
            <a:pPr marL="514350" indent="-514350">
              <a:buAutoNum type="arabicPeriod"/>
            </a:pPr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196234"/>
            <a:ext cx="3558180" cy="73163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849" y="125080"/>
            <a:ext cx="655042" cy="655042"/>
          </a:xfrm>
          <a:prstGeom prst="rect">
            <a:avLst/>
          </a:prstGeom>
        </p:spPr>
      </p:pic>
      <p:graphicFrame>
        <p:nvGraphicFramePr>
          <p:cNvPr id="11" name="Graf 10"/>
          <p:cNvGraphicFramePr/>
          <p:nvPr>
            <p:extLst>
              <p:ext uri="{D42A27DB-BD31-4B8C-83A1-F6EECF244321}">
                <p14:modId xmlns:p14="http://schemas.microsoft.com/office/powerpoint/2010/main" val="2875406279"/>
              </p:ext>
            </p:extLst>
          </p:nvPr>
        </p:nvGraphicFramePr>
        <p:xfrm>
          <a:off x="642594" y="1089424"/>
          <a:ext cx="10906812" cy="6133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8" name="Obráze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307" y="126740"/>
            <a:ext cx="490033" cy="65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85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405" y="804550"/>
            <a:ext cx="4358878" cy="5811838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589" y="777018"/>
            <a:ext cx="4379528" cy="583937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0" y="105528"/>
            <a:ext cx="3009974" cy="61891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797" y="125080"/>
            <a:ext cx="435093" cy="43509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308" y="126740"/>
            <a:ext cx="324248" cy="4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45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1000"/>
                    </a14:imgEffect>
                    <a14:imgEffect>
                      <a14:colorTemperature colorTemp="46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746"/>
          <a:stretch/>
        </p:blipFill>
        <p:spPr>
          <a:xfrm>
            <a:off x="0" y="0"/>
            <a:ext cx="12904279" cy="6858000"/>
          </a:xfrm>
          <a:prstGeom prst="rect">
            <a:avLst/>
          </a:prstGeom>
          <a:noFill/>
          <a:effectLst>
            <a:glow rad="1905000">
              <a:schemeClr val="bg1">
                <a:alpha val="0"/>
              </a:schemeClr>
            </a:glow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130" y="861687"/>
            <a:ext cx="11235559" cy="485115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dirty="0" smtClean="0">
                <a:latin typeface="Arial Black" panose="020B0A04020102020204" pitchFamily="34" charset="0"/>
              </a:rPr>
              <a:t>ZAMĚSTNANOST ŽEN PO UKONČENÍ REKVALIFIKACE</a:t>
            </a:r>
            <a:endParaRPr lang="cs-CZ" sz="3200" dirty="0">
              <a:latin typeface="Arial Black" panose="020B0A04020102020204" pitchFamily="34" charset="0"/>
            </a:endParaRPr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1098929"/>
              </p:ext>
            </p:extLst>
          </p:nvPr>
        </p:nvGraphicFramePr>
        <p:xfrm>
          <a:off x="641131" y="1346802"/>
          <a:ext cx="6705599" cy="4728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Graf 13"/>
          <p:cNvGraphicFramePr/>
          <p:nvPr>
            <p:extLst>
              <p:ext uri="{D42A27DB-BD31-4B8C-83A1-F6EECF244321}">
                <p14:modId xmlns:p14="http://schemas.microsoft.com/office/powerpoint/2010/main" val="3801613462"/>
              </p:ext>
            </p:extLst>
          </p:nvPr>
        </p:nvGraphicFramePr>
        <p:xfrm>
          <a:off x="6425385" y="1601786"/>
          <a:ext cx="5451305" cy="4956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5" name="Obrázek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336" y="126741"/>
            <a:ext cx="644352" cy="644352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087" y="164820"/>
            <a:ext cx="490033" cy="655044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78" y="126740"/>
            <a:ext cx="3370877" cy="69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1000"/>
                    </a14:imgEffect>
                    <a14:imgEffect>
                      <a14:colorTemperature colorTemp="46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746"/>
          <a:stretch/>
        </p:blipFill>
        <p:spPr>
          <a:xfrm>
            <a:off x="0" y="0"/>
            <a:ext cx="12904279" cy="6858000"/>
          </a:xfrm>
          <a:prstGeom prst="rect">
            <a:avLst/>
          </a:prstGeom>
          <a:noFill/>
          <a:effectLst>
            <a:glow rad="1905000">
              <a:schemeClr val="bg1">
                <a:alpha val="0"/>
              </a:schemeClr>
            </a:glow>
          </a:effec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3600" dirty="0" smtClean="0">
                <a:latin typeface="Arial Black" panose="020B0A04020102020204" pitchFamily="34" charset="0"/>
              </a:rPr>
              <a:t>KLÍČOVÁ AKTIVITA 6</a:t>
            </a:r>
            <a:br>
              <a:rPr lang="cs-CZ" sz="3600" dirty="0" smtClean="0">
                <a:latin typeface="Arial Black" panose="020B0A04020102020204" pitchFamily="34" charset="0"/>
              </a:rPr>
            </a:br>
            <a:r>
              <a:rPr lang="cs-CZ" sz="3600" dirty="0" smtClean="0">
                <a:latin typeface="Arial Black" panose="020B0A04020102020204" pitchFamily="34" charset="0"/>
              </a:rPr>
              <a:t>Finanční gramotnost</a:t>
            </a:r>
            <a:br>
              <a:rPr lang="cs-CZ" sz="3600" dirty="0" smtClean="0">
                <a:latin typeface="Arial Black" panose="020B0A04020102020204" pitchFamily="34" charset="0"/>
              </a:rPr>
            </a:br>
            <a:r>
              <a:rPr lang="cs-CZ" sz="3600" dirty="0" smtClean="0">
                <a:latin typeface="Arial Black" panose="020B0A04020102020204" pitchFamily="34" charset="0"/>
              </a:rPr>
              <a:t>47 zapojených účastnic</a:t>
            </a:r>
            <a:br>
              <a:rPr lang="cs-CZ" sz="3600" dirty="0" smtClean="0">
                <a:latin typeface="Arial Black" panose="020B0A04020102020204" pitchFamily="34" charset="0"/>
              </a:rPr>
            </a:br>
            <a:endParaRPr lang="cs-CZ" sz="3600" dirty="0">
              <a:latin typeface="Arial Black" panose="020B0A0402010202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99768" y="1825624"/>
            <a:ext cx="10754032" cy="4565343"/>
          </a:xfrm>
        </p:spPr>
        <p:txBody>
          <a:bodyPr/>
          <a:lstStyle/>
          <a:p>
            <a:endParaRPr lang="cs-CZ" dirty="0"/>
          </a:p>
          <a:p>
            <a:pPr marL="0" indent="0">
              <a:buNone/>
            </a:pPr>
            <a:r>
              <a:rPr lang="cs-CZ" b="1" dirty="0" smtClean="0">
                <a:latin typeface="Arial Black" panose="020B0A04020102020204" pitchFamily="34" charset="0"/>
              </a:rPr>
              <a:t> 11 termínů skupinových seminářů</a:t>
            </a:r>
          </a:p>
          <a:p>
            <a:pPr marL="0" indent="0">
              <a:buNone/>
            </a:pPr>
            <a:endParaRPr lang="cs-CZ" b="1" dirty="0" smtClean="0">
              <a:latin typeface="Arial Black" panose="020B0A04020102020204" pitchFamily="34" charset="0"/>
            </a:endParaRPr>
          </a:p>
          <a:p>
            <a:pPr>
              <a:buFontTx/>
              <a:buChar char="-"/>
            </a:pPr>
            <a:r>
              <a:rPr lang="cs-CZ" b="1" dirty="0">
                <a:latin typeface="Arial Black" panose="020B0A04020102020204" pitchFamily="34" charset="0"/>
              </a:rPr>
              <a:t>r</a:t>
            </a:r>
            <a:r>
              <a:rPr lang="cs-CZ" b="1" dirty="0" smtClean="0">
                <a:latin typeface="Arial Black" panose="020B0A04020102020204" pitchFamily="34" charset="0"/>
              </a:rPr>
              <a:t>odinné hospodaření</a:t>
            </a:r>
          </a:p>
          <a:p>
            <a:pPr>
              <a:buFontTx/>
              <a:buChar char="-"/>
            </a:pPr>
            <a:endParaRPr lang="cs-CZ" b="1" dirty="0" smtClean="0">
              <a:latin typeface="Arial Black" panose="020B0A04020102020204" pitchFamily="34" charset="0"/>
            </a:endParaRPr>
          </a:p>
          <a:p>
            <a:pPr>
              <a:buFontTx/>
              <a:buChar char="-"/>
            </a:pPr>
            <a:r>
              <a:rPr lang="cs-CZ" b="1" dirty="0">
                <a:latin typeface="Arial Black" panose="020B0A04020102020204" pitchFamily="34" charset="0"/>
              </a:rPr>
              <a:t>f</a:t>
            </a:r>
            <a:r>
              <a:rPr lang="cs-CZ" b="1" dirty="0" smtClean="0">
                <a:latin typeface="Arial Black" panose="020B0A04020102020204" pitchFamily="34" charset="0"/>
              </a:rPr>
              <a:t>inanční plánování</a:t>
            </a:r>
          </a:p>
          <a:p>
            <a:pPr marL="0" indent="0">
              <a:buNone/>
            </a:pPr>
            <a:endParaRPr lang="cs-CZ" b="1" dirty="0" smtClean="0">
              <a:latin typeface="Arial Black" panose="020B0A04020102020204" pitchFamily="34" charset="0"/>
            </a:endParaRPr>
          </a:p>
          <a:p>
            <a:pPr>
              <a:buFontTx/>
              <a:buChar char="-"/>
            </a:pPr>
            <a:r>
              <a:rPr lang="cs-CZ" b="1" dirty="0">
                <a:latin typeface="Arial Black" panose="020B0A04020102020204" pitchFamily="34" charset="0"/>
              </a:rPr>
              <a:t>d</a:t>
            </a:r>
            <a:r>
              <a:rPr lang="cs-CZ" b="1" dirty="0" smtClean="0">
                <a:latin typeface="Arial Black" panose="020B0A04020102020204" pitchFamily="34" charset="0"/>
              </a:rPr>
              <a:t>luhová problematika</a:t>
            </a:r>
          </a:p>
          <a:p>
            <a:pPr marL="0" indent="0">
              <a:buNone/>
            </a:pPr>
            <a:endParaRPr lang="cs-CZ" dirty="0"/>
          </a:p>
          <a:p>
            <a:endParaRPr lang="cs-CZ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2" y="216037"/>
            <a:ext cx="3345242" cy="68785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842" y="134110"/>
            <a:ext cx="563862" cy="56386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156" y="134630"/>
            <a:ext cx="421431" cy="56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6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1000"/>
                    </a14:imgEffect>
                    <a14:imgEffect>
                      <a14:colorTemperature colorTemp="46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746"/>
          <a:stretch/>
        </p:blipFill>
        <p:spPr>
          <a:xfrm>
            <a:off x="-68826" y="0"/>
            <a:ext cx="12904279" cy="6858000"/>
          </a:xfrm>
          <a:prstGeom prst="rect">
            <a:avLst/>
          </a:prstGeom>
          <a:noFill/>
          <a:effectLst>
            <a:glow rad="1905000">
              <a:schemeClr val="bg1">
                <a:alpha val="0"/>
              </a:schemeClr>
            </a:glow>
          </a:effec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3600" dirty="0" smtClean="0">
                <a:latin typeface="Arial Black" panose="020B0A04020102020204" pitchFamily="34" charset="0"/>
              </a:rPr>
              <a:t>KLÍČOVÁ AKTIVITA 7</a:t>
            </a:r>
            <a:br>
              <a:rPr lang="cs-CZ" sz="3600" dirty="0" smtClean="0">
                <a:latin typeface="Arial Black" panose="020B0A04020102020204" pitchFamily="34" charset="0"/>
              </a:rPr>
            </a:br>
            <a:r>
              <a:rPr lang="cs-CZ" sz="3600" dirty="0" smtClean="0">
                <a:latin typeface="Arial Black" panose="020B0A04020102020204" pitchFamily="34" charset="0"/>
              </a:rPr>
              <a:t>Dotovaná pracovní místa</a:t>
            </a:r>
            <a:br>
              <a:rPr lang="cs-CZ" sz="3600" dirty="0" smtClean="0">
                <a:latin typeface="Arial Black" panose="020B0A04020102020204" pitchFamily="34" charset="0"/>
              </a:rPr>
            </a:br>
            <a:r>
              <a:rPr lang="cs-CZ" sz="3600" dirty="0" smtClean="0">
                <a:latin typeface="Arial Black" panose="020B0A04020102020204" pitchFamily="34" charset="0"/>
              </a:rPr>
              <a:t>10 zapojených účastnic</a:t>
            </a:r>
            <a:endParaRPr lang="cs-CZ" sz="3600" dirty="0">
              <a:latin typeface="Arial Black" panose="020B0A0402010202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75920" y="1690688"/>
            <a:ext cx="12459532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 smtClean="0"/>
              <a:t>-</a:t>
            </a:r>
            <a:r>
              <a:rPr lang="cs-CZ" b="1" dirty="0" smtClean="0"/>
              <a:t> </a:t>
            </a:r>
            <a:r>
              <a:rPr lang="cs-CZ" b="1" dirty="0" smtClean="0">
                <a:latin typeface="Arial Black" panose="020B0A04020102020204" pitchFamily="34" charset="0"/>
              </a:rPr>
              <a:t>12 měsíců</a:t>
            </a:r>
          </a:p>
          <a:p>
            <a:pPr>
              <a:buFontTx/>
              <a:buChar char="-"/>
            </a:pPr>
            <a:r>
              <a:rPr lang="cs-CZ" b="1" dirty="0" smtClean="0">
                <a:latin typeface="Arial Black" panose="020B0A04020102020204" pitchFamily="34" charset="0"/>
              </a:rPr>
              <a:t>zapojené školy: - ZŠ Speciální</a:t>
            </a:r>
            <a:r>
              <a:rPr lang="cs-CZ" dirty="0" smtClean="0">
                <a:latin typeface="Arial Black" panose="020B0A04020102020204" pitchFamily="34" charset="0"/>
              </a:rPr>
              <a:t>, </a:t>
            </a:r>
            <a:r>
              <a:rPr lang="cs-CZ" dirty="0">
                <a:latin typeface="Arial Black" panose="020B0A04020102020204" pitchFamily="34" charset="0"/>
              </a:rPr>
              <a:t>Základní škola praktická a </a:t>
            </a:r>
            <a:r>
              <a:rPr lang="cs-CZ" dirty="0" smtClean="0"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r>
              <a:rPr lang="cs-CZ" dirty="0">
                <a:latin typeface="Arial Black" panose="020B0A04020102020204" pitchFamily="34" charset="0"/>
              </a:rPr>
              <a:t> </a:t>
            </a:r>
            <a:r>
              <a:rPr lang="cs-CZ" dirty="0" smtClean="0">
                <a:latin typeface="Arial Black" panose="020B0A04020102020204" pitchFamily="34" charset="0"/>
              </a:rPr>
              <a:t>                             Praktická škola, Litoměřice - 3 účastnice</a:t>
            </a:r>
            <a:endParaRPr lang="cs-CZ" b="1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cs-CZ" b="1" dirty="0" smtClean="0">
                <a:latin typeface="Arial Black" panose="020B0A04020102020204" pitchFamily="34" charset="0"/>
              </a:rPr>
              <a:t>                            - ZŠ A. Baráka, Lovosice</a:t>
            </a:r>
            <a:r>
              <a:rPr lang="cs-CZ" b="1" dirty="0">
                <a:latin typeface="Arial Black" panose="020B0A04020102020204" pitchFamily="34" charset="0"/>
              </a:rPr>
              <a:t> </a:t>
            </a:r>
            <a:r>
              <a:rPr lang="cs-CZ" b="1" dirty="0" smtClean="0">
                <a:latin typeface="Arial Black" panose="020B0A04020102020204" pitchFamily="34" charset="0"/>
              </a:rPr>
              <a:t>- 2 účastnice</a:t>
            </a:r>
          </a:p>
          <a:p>
            <a:pPr marL="0" indent="0">
              <a:buNone/>
            </a:pPr>
            <a:r>
              <a:rPr lang="cs-CZ" b="1" dirty="0" smtClean="0">
                <a:latin typeface="Arial Black" panose="020B0A04020102020204" pitchFamily="34" charset="0"/>
              </a:rPr>
              <a:t>                            - ZŠ Sady pionýrů, Lovosice - 1 účastnice</a:t>
            </a:r>
          </a:p>
          <a:p>
            <a:pPr marL="0" indent="0">
              <a:buNone/>
            </a:pPr>
            <a:r>
              <a:rPr lang="cs-CZ" b="1" dirty="0">
                <a:latin typeface="Arial Black" panose="020B0A04020102020204" pitchFamily="34" charset="0"/>
              </a:rPr>
              <a:t> </a:t>
            </a:r>
            <a:r>
              <a:rPr lang="cs-CZ" b="1" dirty="0" smtClean="0">
                <a:latin typeface="Arial Black" panose="020B0A04020102020204" pitchFamily="34" charset="0"/>
              </a:rPr>
              <a:t>                           - MŠ Malé </a:t>
            </a:r>
            <a:r>
              <a:rPr lang="cs-CZ" b="1" dirty="0" err="1" smtClean="0">
                <a:latin typeface="Arial Black" panose="020B0A04020102020204" pitchFamily="34" charset="0"/>
              </a:rPr>
              <a:t>žernoseky</a:t>
            </a:r>
            <a:r>
              <a:rPr lang="cs-CZ" b="1" dirty="0">
                <a:latin typeface="Arial Black" panose="020B0A04020102020204" pitchFamily="34" charset="0"/>
              </a:rPr>
              <a:t> </a:t>
            </a:r>
            <a:r>
              <a:rPr lang="cs-CZ" b="1" dirty="0" smtClean="0">
                <a:latin typeface="Arial Black" panose="020B0A04020102020204" pitchFamily="34" charset="0"/>
              </a:rPr>
              <a:t>- 1 účastnice </a:t>
            </a:r>
          </a:p>
          <a:p>
            <a:pPr marL="0" indent="0">
              <a:buNone/>
            </a:pPr>
            <a:r>
              <a:rPr lang="cs-CZ" b="1" dirty="0">
                <a:latin typeface="Arial Black" panose="020B0A04020102020204" pitchFamily="34" charset="0"/>
              </a:rPr>
              <a:t> </a:t>
            </a:r>
            <a:r>
              <a:rPr lang="cs-CZ" b="1" dirty="0" smtClean="0">
                <a:latin typeface="Arial Black" panose="020B0A04020102020204" pitchFamily="34" charset="0"/>
              </a:rPr>
              <a:t>                           - ZŠ  Na Valech, Litoměřice - 1 účastnice</a:t>
            </a:r>
          </a:p>
          <a:p>
            <a:pPr marL="0" indent="0">
              <a:buNone/>
            </a:pPr>
            <a:r>
              <a:rPr lang="cs-CZ" b="1" dirty="0">
                <a:latin typeface="Arial Black" panose="020B0A04020102020204" pitchFamily="34" charset="0"/>
              </a:rPr>
              <a:t> </a:t>
            </a:r>
            <a:r>
              <a:rPr lang="cs-CZ" b="1" dirty="0" smtClean="0">
                <a:latin typeface="Arial Black" panose="020B0A04020102020204" pitchFamily="34" charset="0"/>
              </a:rPr>
              <a:t>                           - ZŠ Třebívlice - 1 účastnice</a:t>
            </a:r>
            <a:endParaRPr lang="cs-CZ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1" y="137570"/>
            <a:ext cx="3142038" cy="64607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228" y="199275"/>
            <a:ext cx="662572" cy="66257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877" y="202151"/>
            <a:ext cx="516190" cy="69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77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1000"/>
                    </a14:imgEffect>
                    <a14:imgEffect>
                      <a14:colorTemperature colorTemp="46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746"/>
          <a:stretch/>
        </p:blipFill>
        <p:spPr>
          <a:xfrm>
            <a:off x="0" y="0"/>
            <a:ext cx="12904279" cy="6858000"/>
          </a:xfrm>
          <a:prstGeom prst="rect">
            <a:avLst/>
          </a:prstGeom>
          <a:noFill/>
          <a:effectLst>
            <a:glow rad="1905000">
              <a:schemeClr val="bg1">
                <a:alpha val="0"/>
              </a:schemeClr>
            </a:glow>
          </a:effec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20491" y="365125"/>
            <a:ext cx="1093330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dirty="0" smtClean="0">
                <a:latin typeface="Arial Black" panose="020B0A04020102020204" pitchFamily="34" charset="0"/>
              </a:rPr>
              <a:t>KLÍČOVÁ AKTIVITA 8</a:t>
            </a:r>
            <a:br>
              <a:rPr lang="cs-CZ" sz="3600" dirty="0" smtClean="0">
                <a:latin typeface="Arial Black" panose="020B0A04020102020204" pitchFamily="34" charset="0"/>
              </a:rPr>
            </a:br>
            <a:r>
              <a:rPr lang="cs-CZ" sz="3600" dirty="0" err="1" smtClean="0">
                <a:latin typeface="Arial Black" panose="020B0A04020102020204" pitchFamily="34" charset="0"/>
              </a:rPr>
              <a:t>Koučink</a:t>
            </a:r>
            <a:r>
              <a:rPr lang="cs-CZ" sz="3600" dirty="0" smtClean="0">
                <a:latin typeface="Arial Black" panose="020B0A04020102020204" pitchFamily="34" charset="0"/>
              </a:rPr>
              <a:t/>
            </a:r>
            <a:br>
              <a:rPr lang="cs-CZ" sz="3600" dirty="0" smtClean="0">
                <a:latin typeface="Arial Black" panose="020B0A04020102020204" pitchFamily="34" charset="0"/>
              </a:rPr>
            </a:br>
            <a:r>
              <a:rPr lang="cs-CZ" sz="3600" dirty="0" smtClean="0">
                <a:latin typeface="Arial Black" panose="020B0A04020102020204" pitchFamily="34" charset="0"/>
              </a:rPr>
              <a:t>47 zapojených účastnic </a:t>
            </a:r>
            <a:endParaRPr lang="cs-CZ" sz="3600" dirty="0">
              <a:latin typeface="Arial Black" panose="020B0A0402010202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19760" y="1690689"/>
            <a:ext cx="1097280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200" b="1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cs-CZ" sz="3200" b="1" dirty="0" smtClean="0">
                <a:latin typeface="Arial Black" panose="020B0A04020102020204" pitchFamily="34" charset="0"/>
              </a:rPr>
              <a:t>24 termínů skupinových seminářů</a:t>
            </a:r>
          </a:p>
          <a:p>
            <a:pPr marL="0" indent="0">
              <a:buNone/>
            </a:pPr>
            <a:endParaRPr lang="cs-CZ" sz="3200" b="1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cs-CZ" sz="3600" b="1" dirty="0">
                <a:latin typeface="Arial Black" panose="020B0A04020102020204" pitchFamily="34" charset="0"/>
              </a:rPr>
              <a:t>m</a:t>
            </a:r>
            <a:r>
              <a:rPr lang="cs-CZ" sz="3600" b="1" dirty="0" smtClean="0">
                <a:latin typeface="Arial Black" panose="020B0A04020102020204" pitchFamily="34" charset="0"/>
              </a:rPr>
              <a:t>aximalizace profesního a osobnostního rozvoje</a:t>
            </a:r>
          </a:p>
          <a:p>
            <a:pPr marL="0" indent="0">
              <a:buNone/>
            </a:pPr>
            <a:endParaRPr lang="cs-CZ" sz="3600" b="1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cs-CZ" sz="3600" b="1" dirty="0">
                <a:latin typeface="Arial Black" panose="020B0A04020102020204" pitchFamily="34" charset="0"/>
              </a:rPr>
              <a:t>u</a:t>
            </a:r>
            <a:r>
              <a:rPr lang="cs-CZ" sz="3600" b="1" dirty="0" smtClean="0">
                <a:latin typeface="Arial Black" panose="020B0A04020102020204" pitchFamily="34" charset="0"/>
              </a:rPr>
              <a:t>platnění potenciálu účastnic</a:t>
            </a:r>
          </a:p>
          <a:p>
            <a:pPr marL="0" indent="0">
              <a:buNone/>
            </a:pPr>
            <a:endParaRPr lang="cs-CZ" sz="3600" b="1" dirty="0" smtClean="0">
              <a:latin typeface="Arial Black" panose="020B0A040201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05" y="154964"/>
            <a:ext cx="3191657" cy="65627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025" y="130918"/>
            <a:ext cx="680319" cy="68031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130918"/>
            <a:ext cx="508941" cy="68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6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51" t="-3589" r="21168" b="9069"/>
          <a:stretch/>
        </p:blipFill>
        <p:spPr>
          <a:xfrm>
            <a:off x="1431325" y="1027906"/>
            <a:ext cx="8379941" cy="566621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130918"/>
            <a:ext cx="588344" cy="58834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102" y="130918"/>
            <a:ext cx="440136" cy="58834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65" y="130918"/>
            <a:ext cx="3449742" cy="70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89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1000"/>
                    </a14:imgEffect>
                    <a14:imgEffect>
                      <a14:colorTemperature colorTemp="46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746"/>
          <a:stretch/>
        </p:blipFill>
        <p:spPr>
          <a:xfrm>
            <a:off x="-68826" y="0"/>
            <a:ext cx="12904279" cy="6858000"/>
          </a:xfrm>
          <a:prstGeom prst="rect">
            <a:avLst/>
          </a:prstGeom>
          <a:noFill/>
          <a:effectLst>
            <a:glow rad="1905000">
              <a:schemeClr val="bg1">
                <a:alpha val="0"/>
              </a:schemeClr>
            </a:glow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 smtClean="0">
                <a:latin typeface="Arial Black" panose="020B0A04020102020204" pitchFamily="34" charset="0"/>
              </a:rPr>
              <a:t>VÍKENDOVÝ SEMINÁŘ</a:t>
            </a:r>
            <a:endParaRPr lang="cs-CZ" sz="4000" b="1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204" y="1313794"/>
            <a:ext cx="11967795" cy="4863170"/>
          </a:xfrm>
        </p:spPr>
        <p:txBody>
          <a:bodyPr/>
          <a:lstStyle/>
          <a:p>
            <a:pPr marL="0" indent="0">
              <a:buNone/>
            </a:pPr>
            <a:endParaRPr lang="cs-CZ" b="1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cs-CZ" b="1" dirty="0" smtClean="0">
                <a:latin typeface="Arial Black" panose="020B0A04020102020204" pitchFamily="34" charset="0"/>
              </a:rPr>
              <a:t>Poskytnutí 2 víkendových seminářů pro ženy a matky s dětmi</a:t>
            </a:r>
          </a:p>
          <a:p>
            <a:pPr marL="0" indent="0">
              <a:buNone/>
            </a:pPr>
            <a:endParaRPr lang="cs-CZ" b="1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cs-CZ" b="1" dirty="0" smtClean="0">
                <a:latin typeface="Arial Black" panose="020B0A04020102020204" pitchFamily="34" charset="0"/>
              </a:rPr>
              <a:t>Finanční gramotnost, </a:t>
            </a:r>
            <a:r>
              <a:rPr lang="cs-CZ" b="1" dirty="0" err="1" smtClean="0">
                <a:latin typeface="Arial Black" panose="020B0A04020102020204" pitchFamily="34" charset="0"/>
              </a:rPr>
              <a:t>Koučink</a:t>
            </a:r>
            <a:endParaRPr lang="cs-CZ" b="1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cs-CZ" b="1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cs-CZ" b="1" dirty="0" smtClean="0">
                <a:latin typeface="Arial Black" panose="020B0A04020102020204" pitchFamily="34" charset="0"/>
              </a:rPr>
              <a:t>26 žen  s dětmi</a:t>
            </a:r>
          </a:p>
          <a:p>
            <a:pPr marL="0" indent="0">
              <a:buNone/>
            </a:pPr>
            <a:endParaRPr lang="cs-CZ" b="1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cs-CZ" b="1" dirty="0">
                <a:latin typeface="Arial Black" panose="020B0A04020102020204" pitchFamily="34" charset="0"/>
              </a:rPr>
              <a:t>7</a:t>
            </a:r>
            <a:r>
              <a:rPr lang="cs-CZ" b="1" dirty="0" smtClean="0">
                <a:latin typeface="Arial Black" panose="020B0A04020102020204" pitchFamily="34" charset="0"/>
              </a:rPr>
              <a:t> seminářů = 26 hodin vzdělávání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05" y="199275"/>
            <a:ext cx="2244675" cy="46155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249" y="341216"/>
            <a:ext cx="772882" cy="77288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4786" y="341216"/>
            <a:ext cx="657043" cy="87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42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1000"/>
                    </a14:imgEffect>
                    <a14:imgEffect>
                      <a14:colorTemperature colorTemp="46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746"/>
          <a:stretch/>
        </p:blipFill>
        <p:spPr>
          <a:xfrm>
            <a:off x="-712279" y="0"/>
            <a:ext cx="12904279" cy="6858000"/>
          </a:xfrm>
          <a:prstGeom prst="rect">
            <a:avLst/>
          </a:prstGeom>
          <a:noFill/>
          <a:effectLst>
            <a:glow rad="1905000">
              <a:schemeClr val="bg1">
                <a:alpha val="0"/>
              </a:schemeClr>
            </a:glow>
            <a:outerShdw blurRad="50800" dist="50800" sx="1000" sy="1000" algn="ctr" rotWithShape="0">
              <a:srgbClr val="000000"/>
            </a:outerShdw>
          </a:effec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52425" y="889466"/>
            <a:ext cx="8172450" cy="801222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>
                <a:solidFill>
                  <a:srgbClr val="0A1A28"/>
                </a:solidFill>
                <a:latin typeface="Arial Black" panose="020B0A04020102020204" pitchFamily="34" charset="0"/>
              </a:rPr>
              <a:t>ZAMĚŘENÍ PROJEKTU</a:t>
            </a:r>
            <a:endParaRPr lang="cs-CZ" sz="4000" dirty="0">
              <a:solidFill>
                <a:srgbClr val="0A1A28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-1" y="1534160"/>
            <a:ext cx="12049761" cy="4905968"/>
          </a:xfrm>
        </p:spPr>
        <p:txBody>
          <a:bodyPr>
            <a:normAutofit lnSpcReduction="10000"/>
          </a:bodyPr>
          <a:lstStyle/>
          <a:p>
            <a:endParaRPr lang="cs-CZ" dirty="0">
              <a:solidFill>
                <a:srgbClr val="000036"/>
              </a:solidFill>
            </a:endParaRPr>
          </a:p>
          <a:p>
            <a:pPr marL="0" indent="0">
              <a:buNone/>
            </a:pPr>
            <a:r>
              <a:rPr lang="cs-CZ" sz="4400" b="1" dirty="0" smtClean="0">
                <a:solidFill>
                  <a:srgbClr val="00003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► </a:t>
            </a:r>
            <a:r>
              <a:rPr lang="cs-CZ" sz="3300" b="1" dirty="0">
                <a:solidFill>
                  <a:srgbClr val="000036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k</a:t>
            </a:r>
            <a:r>
              <a:rPr lang="cs-CZ" sz="3300" b="1" dirty="0" smtClean="0">
                <a:solidFill>
                  <a:srgbClr val="000036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onkurenceschopnost znevýhodněných žen v</a:t>
            </a:r>
          </a:p>
          <a:p>
            <a:pPr marL="0" indent="0">
              <a:buNone/>
            </a:pPr>
            <a:r>
              <a:rPr lang="cs-CZ" sz="3300" b="1" dirty="0">
                <a:solidFill>
                  <a:srgbClr val="000036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cs-CZ" sz="3300" b="1" dirty="0" smtClean="0">
                <a:solidFill>
                  <a:srgbClr val="000036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  Ústeckém kraji </a:t>
            </a:r>
          </a:p>
          <a:p>
            <a:pPr marL="0" indent="0">
              <a:buNone/>
            </a:pPr>
            <a:endParaRPr lang="cs-CZ" sz="3300" b="1" dirty="0" smtClean="0">
              <a:solidFill>
                <a:srgbClr val="000036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3300" b="1" dirty="0" smtClean="0">
                <a:solidFill>
                  <a:srgbClr val="00003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►  </a:t>
            </a:r>
            <a:r>
              <a:rPr lang="cs-CZ" sz="3300" b="1" dirty="0" smtClean="0">
                <a:solidFill>
                  <a:srgbClr val="000036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podpora při vstupu do zaměstnání </a:t>
            </a:r>
          </a:p>
          <a:p>
            <a:pPr marL="0" indent="0">
              <a:buNone/>
            </a:pPr>
            <a:endParaRPr lang="cs-CZ" sz="3300" b="1" dirty="0" smtClean="0">
              <a:solidFill>
                <a:srgbClr val="000036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3300" b="1" dirty="0" smtClean="0">
                <a:solidFill>
                  <a:srgbClr val="00003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►  </a:t>
            </a:r>
            <a:r>
              <a:rPr lang="cs-CZ" sz="3300" b="1" dirty="0" smtClean="0">
                <a:solidFill>
                  <a:srgbClr val="000036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aktivizace k profesnímu vzdělávání</a:t>
            </a:r>
          </a:p>
          <a:p>
            <a:pPr marL="0" indent="0">
              <a:buNone/>
            </a:pPr>
            <a:endParaRPr lang="cs-CZ" sz="3300" b="1" dirty="0" smtClean="0">
              <a:solidFill>
                <a:srgbClr val="000036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3300" b="1" dirty="0" smtClean="0">
                <a:solidFill>
                  <a:srgbClr val="00003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►  </a:t>
            </a:r>
            <a:r>
              <a:rPr lang="cs-CZ" sz="3300" b="1" dirty="0" smtClean="0">
                <a:solidFill>
                  <a:srgbClr val="000036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uplatnění individuálního potenciálu</a:t>
            </a:r>
          </a:p>
          <a:p>
            <a:pPr marL="0" indent="0">
              <a:buNone/>
            </a:pPr>
            <a:endParaRPr lang="cs-CZ" sz="4400" b="1" dirty="0" smtClean="0">
              <a:solidFill>
                <a:srgbClr val="0000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3600" b="1" dirty="0" smtClean="0"/>
          </a:p>
          <a:p>
            <a:pPr marL="0" indent="0">
              <a:buNone/>
            </a:pPr>
            <a:endParaRPr lang="cs-CZ" sz="3600" b="1" dirty="0" smtClean="0"/>
          </a:p>
          <a:p>
            <a:pPr marL="0" indent="0">
              <a:buNone/>
            </a:pPr>
            <a:endParaRPr lang="cs-CZ" sz="3600" b="1" dirty="0" smtClean="0"/>
          </a:p>
          <a:p>
            <a:pPr marL="0" indent="0">
              <a:buNone/>
            </a:pPr>
            <a:endParaRPr lang="cs-CZ" sz="3600" b="1" dirty="0"/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" y="119972"/>
            <a:ext cx="3742282" cy="76949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535" y="211444"/>
            <a:ext cx="678021" cy="67802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014" y="211444"/>
            <a:ext cx="507222" cy="67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31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1" r="14169"/>
          <a:stretch/>
        </p:blipFill>
        <p:spPr>
          <a:xfrm>
            <a:off x="1429141" y="955588"/>
            <a:ext cx="9333718" cy="560968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65" y="130918"/>
            <a:ext cx="3449742" cy="70934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087" y="341216"/>
            <a:ext cx="499043" cy="49904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4787" y="341216"/>
            <a:ext cx="373330" cy="49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10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1000"/>
                    </a14:imgEffect>
                    <a14:imgEffect>
                      <a14:colorTemperature colorTemp="46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746"/>
          <a:stretch/>
        </p:blipFill>
        <p:spPr>
          <a:xfrm>
            <a:off x="-68826" y="0"/>
            <a:ext cx="12904279" cy="6858000"/>
          </a:xfrm>
          <a:prstGeom prst="rect">
            <a:avLst/>
          </a:prstGeom>
          <a:noFill/>
          <a:effectLst>
            <a:glow rad="1905000">
              <a:schemeClr val="bg1">
                <a:alpha val="0"/>
              </a:schemeClr>
            </a:glow>
          </a:effec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>
                <a:latin typeface="Arial Black" panose="020B0A04020102020204" pitchFamily="34" charset="0"/>
              </a:rPr>
              <a:t>KLÍČOVÁ AKTIVITA 9</a:t>
            </a:r>
            <a:br>
              <a:rPr lang="cs-CZ" sz="3600" dirty="0" smtClean="0">
                <a:latin typeface="Arial Black" panose="020B0A04020102020204" pitchFamily="34" charset="0"/>
              </a:rPr>
            </a:br>
            <a:r>
              <a:rPr lang="cs-CZ" sz="3600" dirty="0" smtClean="0">
                <a:latin typeface="Arial Black" panose="020B0A04020102020204" pitchFamily="34" charset="0"/>
              </a:rPr>
              <a:t>Evaluace</a:t>
            </a:r>
            <a:endParaRPr lang="cs-CZ" sz="3600" dirty="0">
              <a:latin typeface="Arial Black" panose="020B0A0402010202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1945" y="1483360"/>
            <a:ext cx="11929241" cy="46936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latin typeface="Arial Black" panose="020B0A04020102020204" pitchFamily="34" charset="0"/>
              </a:rPr>
              <a:t>e</a:t>
            </a:r>
            <a:r>
              <a:rPr lang="cs-CZ" dirty="0" smtClean="0">
                <a:latin typeface="Arial Black" panose="020B0A04020102020204" pitchFamily="34" charset="0"/>
              </a:rPr>
              <a:t>xterní spolupráce – Regionální rozvojová agentura ÚK</a:t>
            </a:r>
          </a:p>
          <a:p>
            <a:pPr marL="0" indent="0">
              <a:buNone/>
            </a:pPr>
            <a:r>
              <a:rPr lang="cs-CZ" dirty="0" smtClean="0">
                <a:latin typeface="Arial Black" panose="020B0A04020102020204" pitchFamily="34" charset="0"/>
              </a:rPr>
              <a:t>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cs-CZ" dirty="0" smtClean="0">
                <a:latin typeface="Arial Black" panose="020B0A04020102020204" pitchFamily="34" charset="0"/>
              </a:rPr>
              <a:t>4 období projektu = 4 hodnotící zprávy</a:t>
            </a:r>
          </a:p>
          <a:p>
            <a:endParaRPr lang="cs-CZ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cs-CZ" b="1" dirty="0">
                <a:latin typeface="Arial Black" panose="020B0A04020102020204" pitchFamily="34" charset="0"/>
              </a:rPr>
              <a:t>p</a:t>
            </a:r>
            <a:r>
              <a:rPr lang="cs-CZ" b="1" dirty="0" smtClean="0">
                <a:latin typeface="Arial Black" panose="020B0A04020102020204" pitchFamily="34" charset="0"/>
              </a:rPr>
              <a:t>růběžné vyhodnocování výsledků projektu</a:t>
            </a:r>
          </a:p>
          <a:p>
            <a:pPr marL="0" indent="0">
              <a:buNone/>
            </a:pPr>
            <a:endParaRPr lang="cs-CZ" b="1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cs-CZ" b="1" dirty="0">
                <a:latin typeface="Arial Black" panose="020B0A04020102020204" pitchFamily="34" charset="0"/>
              </a:rPr>
              <a:t>z</a:t>
            </a:r>
            <a:r>
              <a:rPr lang="cs-CZ" b="1" dirty="0" smtClean="0">
                <a:latin typeface="Arial Black" panose="020B0A04020102020204" pitchFamily="34" charset="0"/>
              </a:rPr>
              <a:t>pětná vazba účastnic</a:t>
            </a:r>
          </a:p>
          <a:p>
            <a:pPr marL="0" indent="0">
              <a:buNone/>
            </a:pPr>
            <a:endParaRPr lang="cs-CZ" b="1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cs-CZ" b="1" dirty="0">
                <a:latin typeface="Arial Black" panose="020B0A04020102020204" pitchFamily="34" charset="0"/>
              </a:rPr>
              <a:t>u</a:t>
            </a:r>
            <a:r>
              <a:rPr lang="cs-CZ" b="1" dirty="0" smtClean="0">
                <a:latin typeface="Arial Black" panose="020B0A04020102020204" pitchFamily="34" charset="0"/>
              </a:rPr>
              <a:t>způsobení klíčových aktivit v běhu projektu</a:t>
            </a:r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05" y="199275"/>
            <a:ext cx="2932809" cy="60304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955" y="181953"/>
            <a:ext cx="549567" cy="54956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192" y="199275"/>
            <a:ext cx="398168" cy="53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57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1000"/>
                    </a14:imgEffect>
                    <a14:imgEffect>
                      <a14:colorTemperature colorTemp="46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746"/>
          <a:stretch/>
        </p:blipFill>
        <p:spPr>
          <a:xfrm>
            <a:off x="-68826" y="0"/>
            <a:ext cx="12904279" cy="6858000"/>
          </a:xfrm>
          <a:prstGeom prst="rect">
            <a:avLst/>
          </a:prstGeom>
          <a:noFill/>
          <a:effectLst>
            <a:glow rad="1905000">
              <a:schemeClr val="bg1">
                <a:alpha val="0"/>
              </a:schemeClr>
            </a:glow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68826" y="862114"/>
            <a:ext cx="12585946" cy="828574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 smtClean="0">
                <a:latin typeface="Arial Black" panose="020B0A04020102020204" pitchFamily="34" charset="0"/>
              </a:rPr>
              <a:t>PODÍL ŽEN ZAMĚSTNANÝCH OD POČÁTKU </a:t>
            </a:r>
            <a:br>
              <a:rPr lang="cs-CZ" sz="3200" b="1" dirty="0" smtClean="0">
                <a:latin typeface="Arial Black" panose="020B0A04020102020204" pitchFamily="34" charset="0"/>
              </a:rPr>
            </a:br>
            <a:r>
              <a:rPr lang="cs-CZ" sz="3200" b="1" dirty="0" smtClean="0">
                <a:latin typeface="Arial Black" panose="020B0A04020102020204" pitchFamily="34" charset="0"/>
              </a:rPr>
              <a:t>PROJEKTU DO JEHO UKONČENÍ</a:t>
            </a:r>
            <a:endParaRPr lang="cs-CZ" sz="3200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5203040"/>
              </p:ext>
            </p:extLst>
          </p:nvPr>
        </p:nvGraphicFramePr>
        <p:xfrm>
          <a:off x="493985" y="1439917"/>
          <a:ext cx="11466787" cy="5418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3" y="131865"/>
            <a:ext cx="2910123" cy="59838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261" y="145194"/>
            <a:ext cx="536028" cy="53602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214" y="137411"/>
            <a:ext cx="443497" cy="59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1000"/>
                    </a14:imgEffect>
                    <a14:imgEffect>
                      <a14:colorTemperature colorTemp="46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746"/>
          <a:stretch/>
        </p:blipFill>
        <p:spPr>
          <a:xfrm>
            <a:off x="-68826" y="0"/>
            <a:ext cx="12904279" cy="6858000"/>
          </a:xfrm>
          <a:prstGeom prst="rect">
            <a:avLst/>
          </a:prstGeom>
          <a:noFill/>
          <a:effectLst>
            <a:glow rad="1905000">
              <a:schemeClr val="bg1">
                <a:alpha val="0"/>
              </a:schemeClr>
            </a:glow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443720" cy="610235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>
                <a:latin typeface="Arial Black" panose="020B0A04020102020204" pitchFamily="34" charset="0"/>
              </a:rPr>
              <a:t>           PROJEKT V ČÍSLECH</a:t>
            </a:r>
            <a:endParaRPr lang="cs-CZ" sz="36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68826" y="1340485"/>
            <a:ext cx="12565625" cy="5304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100" dirty="0" smtClean="0">
                <a:latin typeface="Arial Black" panose="020B0A04020102020204" pitchFamily="34" charset="0"/>
              </a:rPr>
              <a:t>  1. 2. 2017 – 31. 1. 2019</a:t>
            </a:r>
          </a:p>
          <a:p>
            <a:pPr marL="0" indent="0">
              <a:buNone/>
            </a:pPr>
            <a:endParaRPr lang="cs-CZ" sz="31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cs-CZ" sz="3100" dirty="0" smtClean="0">
                <a:latin typeface="Arial Black" panose="020B0A04020102020204" pitchFamily="34" charset="0"/>
              </a:rPr>
              <a:t>  66 ÚČASTNIC ZAPOJENÝCH V PROJEKTU</a:t>
            </a:r>
          </a:p>
          <a:p>
            <a:pPr marL="0" indent="0">
              <a:buNone/>
            </a:pPr>
            <a:endParaRPr lang="cs-CZ" sz="31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cs-CZ" sz="3100" dirty="0" smtClean="0">
                <a:latin typeface="Arial Black" panose="020B0A04020102020204" pitchFamily="34" charset="0"/>
              </a:rPr>
              <a:t>  10 DOTOVANÝCH PRACOVNÍCH MÍST</a:t>
            </a:r>
          </a:p>
          <a:p>
            <a:pPr marL="0" indent="0">
              <a:buNone/>
            </a:pPr>
            <a:endParaRPr lang="cs-CZ" sz="31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cs-CZ" sz="3100" dirty="0" smtClean="0">
                <a:latin typeface="Arial Black" panose="020B0A04020102020204" pitchFamily="34" charset="0"/>
              </a:rPr>
              <a:t>  47 ÚČASTNIC SE ZVÝŠENOU KVALIFIKACÍ</a:t>
            </a:r>
          </a:p>
          <a:p>
            <a:pPr marL="0" indent="0">
              <a:buNone/>
            </a:pPr>
            <a:endParaRPr lang="cs-CZ" sz="31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cs-CZ" sz="3100" smtClean="0">
                <a:latin typeface="Arial Black" panose="020B0A04020102020204" pitchFamily="34" charset="0"/>
              </a:rPr>
              <a:t>  36 </a:t>
            </a:r>
            <a:r>
              <a:rPr lang="cs-CZ" sz="3100" dirty="0" smtClean="0">
                <a:latin typeface="Arial Black" panose="020B0A04020102020204" pitchFamily="34" charset="0"/>
              </a:rPr>
              <a:t>ZAMĚSTNANÝCH ÚČASTNIC DO KONCE PROJEKTU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571" y="230389"/>
            <a:ext cx="646695" cy="64669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940" y="230389"/>
            <a:ext cx="483787" cy="64669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85" y="151763"/>
            <a:ext cx="3197785" cy="65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85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1000"/>
                    </a14:imgEffect>
                    <a14:imgEffect>
                      <a14:colorTemperature colorTemp="46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746"/>
          <a:stretch/>
        </p:blipFill>
        <p:spPr>
          <a:xfrm>
            <a:off x="-137653" y="0"/>
            <a:ext cx="12904279" cy="6858000"/>
          </a:xfrm>
          <a:prstGeom prst="rect">
            <a:avLst/>
          </a:prstGeom>
          <a:noFill/>
          <a:effectLst>
            <a:glow rad="1905000">
              <a:schemeClr val="bg1">
                <a:alpha val="0"/>
              </a:schemeClr>
            </a:glow>
          </a:effec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>
                <a:latin typeface="Arial Black" panose="020B0A04020102020204" pitchFamily="34" charset="0"/>
              </a:rPr>
              <a:t>REALIZAČNÍ TÝM</a:t>
            </a:r>
            <a:endParaRPr lang="cs-CZ" sz="3600" dirty="0">
              <a:latin typeface="Arial Black" panose="020B0A0402010202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0" y="1690688"/>
            <a:ext cx="12558532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Přímá práce s cílovou skupinou: </a:t>
            </a:r>
            <a:r>
              <a:rPr lang="cs-CZ" sz="26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  Pracovní poradce - Kouč</a:t>
            </a:r>
          </a:p>
          <a:p>
            <a:pPr marL="0" indent="0">
              <a:buNone/>
            </a:pPr>
            <a:r>
              <a:rPr lang="cs-CZ" sz="26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                                                            Koordinátor projektu </a:t>
            </a:r>
          </a:p>
          <a:p>
            <a:pPr marL="0" indent="0">
              <a:buNone/>
            </a:pPr>
            <a:r>
              <a:rPr lang="cs-CZ" sz="26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                                                            Psycholog                     </a:t>
            </a:r>
          </a:p>
          <a:p>
            <a:pPr marL="0" indent="0">
              <a:buNone/>
            </a:pPr>
            <a:r>
              <a:rPr lang="cs-CZ" sz="26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                                                            Právník</a:t>
            </a:r>
          </a:p>
          <a:p>
            <a:pPr marL="0" indent="0">
              <a:buNone/>
            </a:pPr>
            <a:endParaRPr lang="cs-CZ" sz="2600" b="1" dirty="0" smtClean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Administrativní pracovníci:            </a:t>
            </a:r>
            <a:r>
              <a:rPr lang="cs-CZ" sz="26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Manažer projektu</a:t>
            </a:r>
          </a:p>
          <a:p>
            <a:pPr marL="0" indent="0">
              <a:buNone/>
            </a:pPr>
            <a:r>
              <a:rPr lang="cs-CZ" sz="26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cs-CZ" sz="26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                                                      </a:t>
            </a:r>
            <a:r>
              <a:rPr lang="cs-CZ" sz="26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 </a:t>
            </a:r>
            <a:r>
              <a:rPr lang="cs-CZ" sz="26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  Finanční manažer projektu</a:t>
            </a:r>
          </a:p>
          <a:p>
            <a:pPr marL="0" indent="0">
              <a:buNone/>
            </a:pPr>
            <a:r>
              <a:rPr lang="cs-CZ" sz="26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cs-CZ" sz="26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                                                           Účetní  </a:t>
            </a:r>
          </a:p>
          <a:p>
            <a:endParaRPr lang="cs-CZ" dirty="0"/>
          </a:p>
          <a:p>
            <a:endParaRPr lang="cs-CZ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66" y="297032"/>
            <a:ext cx="3554464" cy="73087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679" y="365125"/>
            <a:ext cx="775936" cy="77593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342" y="365125"/>
            <a:ext cx="580472" cy="77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14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1000"/>
                    </a14:imgEffect>
                    <a14:imgEffect>
                      <a14:colorTemperature colorTemp="46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746"/>
          <a:stretch/>
        </p:blipFill>
        <p:spPr>
          <a:xfrm>
            <a:off x="-99306" y="0"/>
            <a:ext cx="12904279" cy="6858000"/>
          </a:xfrm>
          <a:prstGeom prst="rect">
            <a:avLst/>
          </a:prstGeom>
          <a:noFill/>
          <a:effectLst>
            <a:glow rad="1905000">
              <a:schemeClr val="bg1">
                <a:alpha val="0"/>
              </a:schemeClr>
            </a:glow>
          </a:effectLst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45805" y="365125"/>
            <a:ext cx="11759381" cy="1460500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latin typeface="Arial Black" panose="020B0A04020102020204" pitchFamily="34" charset="0"/>
              </a:rPr>
              <a:t>SPOLUPRACUJÍCÍ A ZAPOJENÉ SUBJEKTY</a:t>
            </a:r>
            <a:endParaRPr lang="cs-CZ" sz="3200" b="1" dirty="0">
              <a:latin typeface="Arial Black" panose="020B0A04020102020204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57656" y="1365403"/>
            <a:ext cx="11727321" cy="5256113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cs-CZ" sz="2000" dirty="0" smtClean="0">
                <a:latin typeface="Arial Black" panose="020B0A04020102020204" pitchFamily="34" charset="0"/>
              </a:rPr>
              <a:t>ZŠ speciální a Praktická škola, Litoměřice</a:t>
            </a:r>
          </a:p>
          <a:p>
            <a:pPr>
              <a:buFontTx/>
              <a:buChar char="-"/>
            </a:pPr>
            <a:r>
              <a:rPr lang="cs-CZ" sz="2000" dirty="0" smtClean="0">
                <a:latin typeface="Arial Black" panose="020B0A04020102020204" pitchFamily="34" charset="0"/>
              </a:rPr>
              <a:t>ZŠ A. Baráka, Lovosice</a:t>
            </a:r>
          </a:p>
          <a:p>
            <a:pPr>
              <a:buFontTx/>
              <a:buChar char="-"/>
            </a:pPr>
            <a:r>
              <a:rPr lang="cs-CZ" sz="2000" dirty="0" smtClean="0">
                <a:latin typeface="Arial Black" panose="020B0A04020102020204" pitchFamily="34" charset="0"/>
              </a:rPr>
              <a:t>ZŠ Sady pionýrů, Lovosice</a:t>
            </a:r>
          </a:p>
          <a:p>
            <a:pPr>
              <a:buFontTx/>
              <a:buChar char="-"/>
            </a:pPr>
            <a:r>
              <a:rPr lang="cs-CZ" sz="2000" dirty="0" smtClean="0">
                <a:latin typeface="Arial Black" panose="020B0A04020102020204" pitchFamily="34" charset="0"/>
              </a:rPr>
              <a:t>MŠ Malé Žernoseky</a:t>
            </a:r>
          </a:p>
          <a:p>
            <a:pPr>
              <a:buFontTx/>
              <a:buChar char="-"/>
            </a:pPr>
            <a:r>
              <a:rPr lang="cs-CZ" sz="2000" dirty="0" smtClean="0">
                <a:latin typeface="Arial Black" panose="020B0A04020102020204" pitchFamily="34" charset="0"/>
              </a:rPr>
              <a:t>MŠ Sady pionýrů, Lovosice</a:t>
            </a:r>
          </a:p>
          <a:p>
            <a:pPr>
              <a:buFontTx/>
              <a:buChar char="-"/>
            </a:pPr>
            <a:r>
              <a:rPr lang="cs-CZ" sz="2000" dirty="0" smtClean="0">
                <a:latin typeface="Arial Black" panose="020B0A04020102020204" pitchFamily="34" charset="0"/>
              </a:rPr>
              <a:t>ZŠ Třebívlice</a:t>
            </a:r>
          </a:p>
          <a:p>
            <a:pPr marL="0" indent="0">
              <a:buNone/>
            </a:pPr>
            <a:r>
              <a:rPr lang="cs-CZ" sz="2000" dirty="0" smtClean="0">
                <a:latin typeface="Arial Black" panose="020B0A04020102020204" pitchFamily="34" charset="0"/>
              </a:rPr>
              <a:t>-  ÚP Lovosice</a:t>
            </a:r>
          </a:p>
          <a:p>
            <a:pPr>
              <a:buFontTx/>
              <a:buChar char="-"/>
            </a:pPr>
            <a:r>
              <a:rPr lang="cs-CZ" sz="2000" dirty="0" smtClean="0">
                <a:latin typeface="Arial Black" panose="020B0A04020102020204" pitchFamily="34" charset="0"/>
              </a:rPr>
              <a:t>ÚP Litoměřice</a:t>
            </a:r>
          </a:p>
          <a:p>
            <a:pPr>
              <a:buFontTx/>
              <a:buChar char="-"/>
            </a:pPr>
            <a:r>
              <a:rPr lang="cs-CZ" sz="2000" dirty="0" smtClean="0">
                <a:latin typeface="Arial Black" panose="020B0A04020102020204" pitchFamily="34" charset="0"/>
              </a:rPr>
              <a:t>ÚP Libochovice</a:t>
            </a:r>
          </a:p>
          <a:p>
            <a:pPr>
              <a:buFontTx/>
              <a:buChar char="-"/>
            </a:pPr>
            <a:r>
              <a:rPr lang="cs-CZ" sz="2000" dirty="0" smtClean="0">
                <a:latin typeface="Arial Black" panose="020B0A04020102020204" pitchFamily="34" charset="0"/>
              </a:rPr>
              <a:t>Regionální rozvojová agentura Ústeckého kraje</a:t>
            </a:r>
          </a:p>
          <a:p>
            <a:pPr>
              <a:buFontTx/>
              <a:buChar char="-"/>
            </a:pPr>
            <a:r>
              <a:rPr lang="cs-CZ" sz="2000" dirty="0" err="1" smtClean="0">
                <a:latin typeface="Arial Black" panose="020B0A04020102020204" pitchFamily="34" charset="0"/>
              </a:rPr>
              <a:t>Bfz</a:t>
            </a:r>
            <a:r>
              <a:rPr lang="cs-CZ" sz="2000" dirty="0" smtClean="0">
                <a:latin typeface="Arial Black" panose="020B0A04020102020204" pitchFamily="34" charset="0"/>
              </a:rPr>
              <a:t>, o. p. s. </a:t>
            </a:r>
            <a:endParaRPr lang="cs-CZ" sz="2000" dirty="0">
              <a:latin typeface="Arial Black" panose="020B0A04020102020204" pitchFamily="34" charset="0"/>
            </a:endParaRPr>
          </a:p>
          <a:p>
            <a:pPr>
              <a:buFontTx/>
              <a:buChar char="-"/>
            </a:pPr>
            <a:r>
              <a:rPr lang="cs-CZ" sz="2000" dirty="0" err="1" smtClean="0">
                <a:latin typeface="Arial Black" panose="020B0A04020102020204" pitchFamily="34" charset="0"/>
              </a:rPr>
              <a:t>Mavo</a:t>
            </a:r>
            <a:r>
              <a:rPr lang="cs-CZ" sz="2000" dirty="0" smtClean="0">
                <a:latin typeface="Arial Black" panose="020B0A04020102020204" pitchFamily="34" charset="0"/>
              </a:rPr>
              <a:t> s. r. o.</a:t>
            </a:r>
          </a:p>
          <a:p>
            <a:pPr>
              <a:buFontTx/>
              <a:buChar char="-"/>
            </a:pPr>
            <a:r>
              <a:rPr lang="cs-CZ" sz="2000" dirty="0" smtClean="0">
                <a:latin typeface="Arial Black" panose="020B0A04020102020204" pitchFamily="34" charset="0"/>
              </a:rPr>
              <a:t>Pedagogicko-psychologická poradna Teplice</a:t>
            </a:r>
          </a:p>
          <a:p>
            <a:pPr>
              <a:buFontTx/>
              <a:buChar char="-"/>
            </a:pPr>
            <a:r>
              <a:rPr lang="cs-CZ" sz="2000" dirty="0" smtClean="0">
                <a:latin typeface="Arial Black" panose="020B0A04020102020204" pitchFamily="34" charset="0"/>
              </a:rPr>
              <a:t>Agentura práce Střední škola </a:t>
            </a:r>
            <a:r>
              <a:rPr lang="cs-CZ" sz="2000" dirty="0" err="1" smtClean="0">
                <a:latin typeface="Arial Black" panose="020B0A04020102020204" pitchFamily="34" charset="0"/>
              </a:rPr>
              <a:t>Educhem</a:t>
            </a:r>
            <a:r>
              <a:rPr lang="cs-CZ" sz="2000" dirty="0" smtClean="0">
                <a:latin typeface="Arial Black" panose="020B0A04020102020204" pitchFamily="34" charset="0"/>
              </a:rPr>
              <a:t> </a:t>
            </a:r>
            <a:r>
              <a:rPr lang="cs-CZ" sz="2000" smtClean="0">
                <a:latin typeface="Arial Black" panose="020B0A04020102020204" pitchFamily="34" charset="0"/>
              </a:rPr>
              <a:t>a. s</a:t>
            </a:r>
            <a:r>
              <a:rPr lang="cs-CZ" sz="2000" dirty="0" smtClean="0">
                <a:latin typeface="Arial Black" panose="020B0A04020102020204" pitchFamily="34" charset="0"/>
              </a:rPr>
              <a:t>.</a:t>
            </a:r>
          </a:p>
          <a:p>
            <a:pPr marL="0" indent="0">
              <a:buNone/>
            </a:pPr>
            <a:r>
              <a:rPr lang="cs-CZ" dirty="0">
                <a:latin typeface="Arial Black" panose="020B0A04020102020204" pitchFamily="34" charset="0"/>
              </a:rPr>
              <a:t> </a:t>
            </a:r>
            <a:r>
              <a:rPr lang="cs-CZ" dirty="0" smtClean="0">
                <a:latin typeface="Arial Black" panose="020B0A04020102020204" pitchFamily="34" charset="0"/>
              </a:rPr>
              <a:t>                                        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960" y="208257"/>
            <a:ext cx="405255" cy="54171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770" y="208257"/>
            <a:ext cx="539924" cy="53992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6" y="177668"/>
            <a:ext cx="2963916" cy="60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2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 trans="1000"/>
                    </a14:imgEffect>
                    <a14:imgEffect>
                      <a14:colorTemperature colorTemp="46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746"/>
          <a:stretch/>
        </p:blipFill>
        <p:spPr>
          <a:xfrm>
            <a:off x="-68826" y="0"/>
            <a:ext cx="12904279" cy="6858000"/>
          </a:xfrm>
          <a:prstGeom prst="rect">
            <a:avLst/>
          </a:prstGeom>
          <a:noFill/>
          <a:effectLst>
            <a:glow rad="1905000">
              <a:schemeClr val="bg1">
                <a:alpha val="0"/>
              </a:schemeClr>
            </a:glow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5442" y="1061048"/>
            <a:ext cx="11257640" cy="571068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11200" dirty="0" smtClean="0"/>
              <a:t>„Dobrý </a:t>
            </a:r>
            <a:r>
              <a:rPr lang="cs-CZ" sz="11200" dirty="0"/>
              <a:t>den,</a:t>
            </a:r>
          </a:p>
          <a:p>
            <a:pPr marL="0" indent="0">
              <a:buNone/>
            </a:pPr>
            <a:endParaRPr lang="cs-CZ" sz="11200" dirty="0"/>
          </a:p>
          <a:p>
            <a:pPr marL="0" indent="0">
              <a:buNone/>
            </a:pPr>
            <a:r>
              <a:rPr lang="cs-CZ" sz="11200" dirty="0"/>
              <a:t>j</a:t>
            </a:r>
            <a:r>
              <a:rPr lang="cs-CZ" sz="11200" dirty="0" smtClean="0"/>
              <a:t>sme </a:t>
            </a:r>
            <a:r>
              <a:rPr lang="cs-CZ" sz="11200" dirty="0"/>
              <a:t>za vaší práci opravdu vděčni, pomohli jste nám naplnit smysl úřadu práce </a:t>
            </a:r>
            <a:r>
              <a:rPr lang="cs-CZ" sz="11200" dirty="0" smtClean="0"/>
              <a:t>a </a:t>
            </a:r>
            <a:r>
              <a:rPr lang="cs-CZ" sz="11200" dirty="0"/>
              <a:t>to vrátit uchazeče do pracovního procesu.  U některých jsme to ani tak </a:t>
            </a:r>
            <a:r>
              <a:rPr lang="cs-CZ" sz="11200" dirty="0" smtClean="0"/>
              <a:t>lehce </a:t>
            </a:r>
            <a:r>
              <a:rPr lang="cs-CZ" sz="11200" dirty="0"/>
              <a:t>neočekávali. Musíme vám všem poděkovat za vzornou spolupráci a těšíme se na další. S </a:t>
            </a:r>
            <a:r>
              <a:rPr lang="cs-CZ" sz="11200" dirty="0" smtClean="0"/>
              <a:t>pozdravem“</a:t>
            </a:r>
            <a:endParaRPr lang="cs-CZ" sz="112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7200" dirty="0" smtClean="0"/>
              <a:t>cid:image001.png@01D2B9A4.2D210700</a:t>
            </a:r>
            <a:endParaRPr lang="cs-CZ" sz="7200" dirty="0"/>
          </a:p>
          <a:p>
            <a:pPr marL="0" indent="0">
              <a:buNone/>
            </a:pPr>
            <a:r>
              <a:rPr lang="cs-CZ" sz="7200" dirty="0" smtClean="0"/>
              <a:t>Alena </a:t>
            </a:r>
            <a:r>
              <a:rPr lang="cs-CZ" sz="7200" dirty="0"/>
              <a:t>Palečková</a:t>
            </a:r>
          </a:p>
          <a:p>
            <a:pPr marL="0" indent="0">
              <a:buNone/>
            </a:pPr>
            <a:r>
              <a:rPr lang="cs-CZ" sz="7200" dirty="0" smtClean="0"/>
              <a:t>Vedoucí  </a:t>
            </a:r>
            <a:r>
              <a:rPr lang="cs-CZ" sz="7200" dirty="0"/>
              <a:t>oddělení zprostředkování</a:t>
            </a:r>
          </a:p>
          <a:p>
            <a:pPr marL="0" indent="0">
              <a:buNone/>
            </a:pPr>
            <a:r>
              <a:rPr lang="cs-CZ" sz="7200" dirty="0" smtClean="0"/>
              <a:t>T</a:t>
            </a:r>
            <a:r>
              <a:rPr lang="cs-CZ" sz="7200" dirty="0"/>
              <a:t>: 950 133 675</a:t>
            </a:r>
          </a:p>
          <a:p>
            <a:pPr marL="0" indent="0">
              <a:buNone/>
            </a:pPr>
            <a:r>
              <a:rPr lang="cs-CZ" sz="7200" dirty="0" smtClean="0"/>
              <a:t>Mob.778 </a:t>
            </a:r>
            <a:r>
              <a:rPr lang="cs-CZ" sz="7200" dirty="0"/>
              <a:t>787 473</a:t>
            </a:r>
          </a:p>
          <a:p>
            <a:pPr marL="0" indent="0">
              <a:buNone/>
            </a:pPr>
            <a:r>
              <a:rPr lang="cs-CZ" sz="7200" dirty="0" smtClean="0"/>
              <a:t>E</a:t>
            </a:r>
            <a:r>
              <a:rPr lang="cs-CZ" sz="7200" dirty="0"/>
              <a:t>: alena.paleckova@lt.mpsv.cz</a:t>
            </a:r>
          </a:p>
          <a:p>
            <a:pPr marL="0" indent="0">
              <a:buNone/>
            </a:pPr>
            <a:r>
              <a:rPr lang="cs-CZ" sz="7200" dirty="0" smtClean="0"/>
              <a:t>Úřad </a:t>
            </a:r>
            <a:r>
              <a:rPr lang="cs-CZ" sz="7200" dirty="0"/>
              <a:t>práce České republiky</a:t>
            </a:r>
          </a:p>
          <a:p>
            <a:pPr marL="0" indent="0">
              <a:buNone/>
            </a:pPr>
            <a:r>
              <a:rPr lang="cs-CZ" sz="7200" dirty="0" smtClean="0"/>
              <a:t>Krajská </a:t>
            </a:r>
            <a:r>
              <a:rPr lang="cs-CZ" sz="7200" dirty="0"/>
              <a:t>pobočka v Ústí nad Labem</a:t>
            </a:r>
          </a:p>
          <a:p>
            <a:pPr marL="0" indent="0">
              <a:buNone/>
            </a:pPr>
            <a:r>
              <a:rPr lang="cs-CZ" sz="7200" dirty="0" smtClean="0"/>
              <a:t>Kontaktní </a:t>
            </a:r>
            <a:r>
              <a:rPr lang="cs-CZ" sz="7200" dirty="0"/>
              <a:t>pracoviště </a:t>
            </a:r>
            <a:r>
              <a:rPr lang="cs-CZ" sz="7200" dirty="0" smtClean="0"/>
              <a:t>Lovosice,</a:t>
            </a:r>
            <a:r>
              <a:rPr lang="cs-CZ" sz="7200" dirty="0"/>
              <a:t> </a:t>
            </a:r>
            <a:r>
              <a:rPr lang="cs-CZ" sz="8000" dirty="0" smtClean="0"/>
              <a:t>Osvoboditelů 1035/22, 410 </a:t>
            </a:r>
            <a:r>
              <a:rPr lang="cs-CZ" sz="8000" dirty="0"/>
              <a:t>02 Lovosice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8000" dirty="0"/>
              <a:t>www.uradprace.cz</a:t>
            </a: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3849586"/>
              </p:ext>
            </p:extLst>
          </p:nvPr>
        </p:nvGraphicFramePr>
        <p:xfrm>
          <a:off x="2756460" y="6328822"/>
          <a:ext cx="5810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Acrobat Document" r:id="rId5" imgW="2156283" imgH="1638245" progId="AcroExch.Document.11">
                  <p:embed/>
                </p:oleObj>
              </mc:Choice>
              <mc:Fallback>
                <p:oleObj name="Acrobat Document" r:id="rId5" imgW="2156283" imgH="163824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56460" y="6328822"/>
                        <a:ext cx="58102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Obráze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08" y="69505"/>
            <a:ext cx="3944097" cy="81099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913" y="209724"/>
            <a:ext cx="703514" cy="70351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297" y="209724"/>
            <a:ext cx="526294" cy="70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6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1000"/>
                    </a14:imgEffect>
                    <a14:imgEffect>
                      <a14:colorTemperature colorTemp="46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746"/>
          <a:stretch/>
        </p:blipFill>
        <p:spPr>
          <a:xfrm>
            <a:off x="-68826" y="0"/>
            <a:ext cx="12904279" cy="6858000"/>
          </a:xfrm>
          <a:prstGeom prst="rect">
            <a:avLst/>
          </a:prstGeom>
          <a:noFill/>
          <a:effectLst>
            <a:glow rad="1905000">
              <a:schemeClr val="bg1">
                <a:alpha val="0"/>
              </a:schemeClr>
            </a:glow>
          </a:effectLst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-176981" y="176981"/>
            <a:ext cx="11769213" cy="2526890"/>
          </a:xfrm>
        </p:spPr>
        <p:txBody>
          <a:bodyPr>
            <a:normAutofit/>
          </a:bodyPr>
          <a:lstStyle/>
          <a:p>
            <a:pPr algn="ctr"/>
            <a:r>
              <a:rPr lang="cs-CZ" sz="5400" b="1" dirty="0" smtClean="0">
                <a:latin typeface="Arial Black" panose="020B0A04020102020204" pitchFamily="34" charset="0"/>
              </a:rPr>
              <a:t/>
            </a:r>
            <a:br>
              <a:rPr lang="cs-CZ" sz="5400" b="1" dirty="0" smtClean="0">
                <a:latin typeface="Arial Black" panose="020B0A04020102020204" pitchFamily="34" charset="0"/>
              </a:rPr>
            </a:br>
            <a:r>
              <a:rPr lang="cs-CZ" sz="5400" b="1" dirty="0">
                <a:latin typeface="Arial Black" panose="020B0A04020102020204" pitchFamily="34" charset="0"/>
              </a:rPr>
              <a:t/>
            </a:r>
            <a:br>
              <a:rPr lang="cs-CZ" sz="5400" b="1" dirty="0">
                <a:latin typeface="Arial Black" panose="020B0A04020102020204" pitchFamily="34" charset="0"/>
              </a:rPr>
            </a:br>
            <a:r>
              <a:rPr lang="cs-CZ" sz="5400" b="1" dirty="0" smtClean="0">
                <a:latin typeface="Arial Black" panose="020B0A04020102020204" pitchFamily="34" charset="0"/>
              </a:rPr>
              <a:t>DĚKUJEME ZA POZORNOST</a:t>
            </a:r>
            <a:endParaRPr lang="cs-CZ" sz="5400" b="1" dirty="0">
              <a:latin typeface="Arial Black" panose="020B0A04020102020204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>
              <a:latin typeface="Arial Black" panose="020B0A0402010202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01" y="176981"/>
            <a:ext cx="3944097" cy="81099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005" y="190312"/>
            <a:ext cx="526294" cy="70351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359" y="190313"/>
            <a:ext cx="703514" cy="70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49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1000"/>
                    </a14:imgEffect>
                    <a14:imgEffect>
                      <a14:colorTemperature colorTemp="46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746"/>
          <a:stretch/>
        </p:blipFill>
        <p:spPr>
          <a:xfrm>
            <a:off x="-110694" y="0"/>
            <a:ext cx="12904279" cy="6858000"/>
          </a:xfrm>
          <a:prstGeom prst="rect">
            <a:avLst/>
          </a:prstGeom>
          <a:noFill/>
          <a:effectLst>
            <a:glow rad="1905000">
              <a:schemeClr val="bg1">
                <a:alpha val="0"/>
              </a:schemeClr>
            </a:glow>
          </a:effec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-68826" y="904973"/>
            <a:ext cx="11422626" cy="785715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>
                <a:latin typeface="Arial Black" panose="020B0A04020102020204" pitchFamily="34" charset="0"/>
              </a:rPr>
              <a:t>CÍLOVÁ SKUPINA</a:t>
            </a:r>
            <a:endParaRPr lang="cs-CZ" sz="4000" dirty="0">
              <a:latin typeface="Arial Black" panose="020B0A0402010202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1120" y="1504949"/>
            <a:ext cx="12120880" cy="51306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sz="3600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3600" dirty="0" smtClean="0">
                <a:latin typeface="Arial Black" panose="020B0A04020102020204" pitchFamily="34" charset="0"/>
                <a:cs typeface="Arial" panose="020B0604020202020204" pitchFamily="34" charset="0"/>
              </a:rPr>
              <a:t>► </a:t>
            </a:r>
            <a:r>
              <a:rPr lang="cs-CZ" b="1" dirty="0" smtClean="0">
                <a:latin typeface="Arial Black" panose="020B0A04020102020204" pitchFamily="34" charset="0"/>
              </a:rPr>
              <a:t>50 žen, ohrožených na trhu práce z Ústeckého kraje</a:t>
            </a:r>
          </a:p>
          <a:p>
            <a:pPr marL="0" indent="0">
              <a:buNone/>
            </a:pPr>
            <a:endParaRPr lang="cs-CZ" b="1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cs-CZ" b="1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►  </a:t>
            </a:r>
            <a:r>
              <a:rPr lang="cs-CZ" b="1" dirty="0" smtClean="0">
                <a:latin typeface="Arial Black" panose="020B0A04020102020204" pitchFamily="34" charset="0"/>
              </a:rPr>
              <a:t>do 29 let a nad 55 let, v evidenci Úřadu práce déle </a:t>
            </a:r>
          </a:p>
          <a:p>
            <a:pPr marL="0" indent="0">
              <a:buNone/>
            </a:pPr>
            <a:r>
              <a:rPr lang="cs-CZ" b="1" dirty="0">
                <a:latin typeface="Arial Black" panose="020B0A04020102020204" pitchFamily="34" charset="0"/>
              </a:rPr>
              <a:t> </a:t>
            </a:r>
            <a:r>
              <a:rPr lang="cs-CZ" b="1" dirty="0" smtClean="0">
                <a:latin typeface="Arial Black" panose="020B0A04020102020204" pitchFamily="34" charset="0"/>
              </a:rPr>
              <a:t>    než 5 měsíců</a:t>
            </a:r>
          </a:p>
          <a:p>
            <a:pPr marL="0" indent="0">
              <a:buNone/>
            </a:pPr>
            <a:endParaRPr lang="cs-CZ" b="1" dirty="0" smtClean="0">
              <a:latin typeface="Arial Black" panose="020B0A04020102020204" pitchFamily="34" charset="0"/>
            </a:endParaRPr>
          </a:p>
          <a:p>
            <a:pPr marL="0" indent="0">
              <a:buNone/>
              <a:tabLst>
                <a:tab pos="893763" algn="l"/>
              </a:tabLst>
            </a:pPr>
            <a:endParaRPr lang="cs-CZ" b="1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tabLst>
                <a:tab pos="893763" algn="l"/>
              </a:tabLst>
            </a:pPr>
            <a:r>
              <a:rPr lang="cs-CZ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►  </a:t>
            </a:r>
            <a:r>
              <a:rPr lang="cs-CZ" b="1" dirty="0" smtClean="0">
                <a:latin typeface="Arial Black" panose="020B0A04020102020204" pitchFamily="34" charset="0"/>
              </a:rPr>
              <a:t>rodič pečující o děti mladší 15 let v evidenci Úřadu</a:t>
            </a:r>
          </a:p>
          <a:p>
            <a:pPr marL="0" indent="0">
              <a:buNone/>
            </a:pPr>
            <a:r>
              <a:rPr lang="cs-CZ" b="1" dirty="0">
                <a:latin typeface="Arial Black" panose="020B0A04020102020204" pitchFamily="34" charset="0"/>
              </a:rPr>
              <a:t> </a:t>
            </a:r>
            <a:r>
              <a:rPr lang="cs-CZ" b="1" dirty="0" smtClean="0">
                <a:latin typeface="Arial Black" panose="020B0A04020102020204" pitchFamily="34" charset="0"/>
              </a:rPr>
              <a:t>    práce</a:t>
            </a:r>
            <a:endParaRPr lang="cs-CZ" b="1" dirty="0">
              <a:latin typeface="Arial Black" panose="020B0A04020102020204" pitchFamily="34" charset="0"/>
            </a:endParaRP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34" y="182557"/>
            <a:ext cx="3513329" cy="72241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454" y="251010"/>
            <a:ext cx="653963" cy="65396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720" y="251010"/>
            <a:ext cx="489225" cy="65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1000"/>
                    </a14:imgEffect>
                    <a14:imgEffect>
                      <a14:colorTemperature colorTemp="46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746"/>
          <a:stretch/>
        </p:blipFill>
        <p:spPr>
          <a:xfrm>
            <a:off x="-356140" y="0"/>
            <a:ext cx="12904279" cy="6858000"/>
          </a:xfrm>
          <a:prstGeom prst="rect">
            <a:avLst/>
          </a:prstGeom>
          <a:noFill/>
          <a:effectLst>
            <a:glow rad="1905000">
              <a:schemeClr val="bg1">
                <a:alpha val="0"/>
              </a:schemeClr>
            </a:glow>
          </a:effec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-265471" y="882089"/>
            <a:ext cx="12654115" cy="1143355"/>
          </a:xfrm>
        </p:spPr>
        <p:txBody>
          <a:bodyPr>
            <a:noAutofit/>
          </a:bodyPr>
          <a:lstStyle/>
          <a:p>
            <a:pPr algn="ctr"/>
            <a:r>
              <a:rPr lang="cs-CZ" sz="3200" dirty="0" smtClean="0">
                <a:latin typeface="Arial Black" panose="020B0A04020102020204" pitchFamily="34" charset="0"/>
              </a:rPr>
              <a:t>ÚČASTNICE PROJEKTU DLE VĚKOVÉ KATEGORIE</a:t>
            </a:r>
            <a:r>
              <a:rPr lang="cs-CZ" dirty="0" smtClean="0">
                <a:latin typeface="Arial Black" panose="020B0A04020102020204" pitchFamily="34" charset="0"/>
              </a:rPr>
              <a:t/>
            </a:r>
            <a:br>
              <a:rPr lang="cs-CZ" dirty="0" smtClean="0">
                <a:latin typeface="Arial Black" panose="020B0A04020102020204" pitchFamily="34" charset="0"/>
              </a:rPr>
            </a:br>
            <a:r>
              <a:rPr lang="cs-CZ" sz="2800" dirty="0" smtClean="0">
                <a:latin typeface="Arial Black" panose="020B0A04020102020204" pitchFamily="34" charset="0"/>
              </a:rPr>
              <a:t>CELKEM 66 ÚČASTNIC (BAGATELNÍ PODPORA 63 ÚČASTNIC)</a:t>
            </a:r>
            <a:endParaRPr lang="cs-CZ" sz="2800" dirty="0">
              <a:latin typeface="Arial Black" panose="020B0A0402010202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  <p:graphicFrame>
        <p:nvGraphicFramePr>
          <p:cNvPr id="9" name="Graf 8"/>
          <p:cNvGraphicFramePr/>
          <p:nvPr>
            <p:extLst>
              <p:ext uri="{D42A27DB-BD31-4B8C-83A1-F6EECF244321}">
                <p14:modId xmlns:p14="http://schemas.microsoft.com/office/powerpoint/2010/main" val="1039194118"/>
              </p:ext>
            </p:extLst>
          </p:nvPr>
        </p:nvGraphicFramePr>
        <p:xfrm>
          <a:off x="194212" y="1680875"/>
          <a:ext cx="9837683" cy="4999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24"/>
            <a:ext cx="3523768" cy="72456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091" y="170940"/>
            <a:ext cx="627846" cy="62784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738" y="194277"/>
            <a:ext cx="452228" cy="60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05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1000"/>
                    </a14:imgEffect>
                    <a14:imgEffect>
                      <a14:colorTemperature colorTemp="46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746"/>
          <a:stretch/>
        </p:blipFill>
        <p:spPr>
          <a:xfrm>
            <a:off x="0" y="0"/>
            <a:ext cx="12904279" cy="6858000"/>
          </a:xfrm>
          <a:prstGeom prst="rect">
            <a:avLst/>
          </a:prstGeom>
          <a:noFill/>
          <a:effectLst>
            <a:glow rad="1905000">
              <a:schemeClr val="bg1">
                <a:alpha val="0"/>
              </a:schemeClr>
            </a:glow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1866" y="1126285"/>
            <a:ext cx="12260546" cy="430924"/>
          </a:xfrm>
        </p:spPr>
        <p:txBody>
          <a:bodyPr>
            <a:noAutofit/>
          </a:bodyPr>
          <a:lstStyle/>
          <a:p>
            <a:pPr algn="ctr"/>
            <a:r>
              <a:rPr lang="cs-CZ" sz="2800" dirty="0" smtClean="0">
                <a:latin typeface="Arial Black" panose="020B0A04020102020204" pitchFamily="34" charset="0"/>
              </a:rPr>
              <a:t>ÚČASTNICE PROJEKTU DLE NEJVYŠŠÍHO DOSAŽENÉHO VZDĚLÁNÍ</a:t>
            </a:r>
            <a:endParaRPr lang="cs-CZ" sz="2800" dirty="0">
              <a:latin typeface="Arial Black" panose="020B0A04020102020204" pitchFamily="34" charset="0"/>
            </a:endParaRPr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802761"/>
              </p:ext>
            </p:extLst>
          </p:nvPr>
        </p:nvGraphicFramePr>
        <p:xfrm>
          <a:off x="788276" y="1712422"/>
          <a:ext cx="10142483" cy="500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12" y="74223"/>
            <a:ext cx="3370428" cy="69303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929" y="146630"/>
            <a:ext cx="547052" cy="547052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427" y="146630"/>
            <a:ext cx="464285" cy="62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26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1000"/>
                    </a14:imgEffect>
                    <a14:imgEffect>
                      <a14:colorTemperature colorTemp="46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746"/>
          <a:stretch/>
        </p:blipFill>
        <p:spPr>
          <a:xfrm>
            <a:off x="0" y="-38459"/>
            <a:ext cx="12904279" cy="6858000"/>
          </a:xfrm>
          <a:prstGeom prst="rect">
            <a:avLst/>
          </a:prstGeom>
          <a:noFill/>
          <a:effectLst>
            <a:glow rad="1905000">
              <a:schemeClr val="bg1">
                <a:alpha val="0"/>
              </a:schemeClr>
            </a:glow>
          </a:effec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6813" y="864175"/>
            <a:ext cx="12401427" cy="710865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dirty="0" smtClean="0">
                <a:latin typeface="Arial Black" panose="020B0A04020102020204" pitchFamily="34" charset="0"/>
              </a:rPr>
              <a:t>PODÍL ÚČASTNIC PEČUJÍCÍCH  O DÍTĚ DO 15 LET</a:t>
            </a:r>
            <a:endParaRPr lang="cs-CZ" sz="3600" dirty="0">
              <a:latin typeface="Arial Black" panose="020B0A0402010202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12" y="115326"/>
            <a:ext cx="3370081" cy="69296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062" y="130993"/>
            <a:ext cx="733182" cy="73318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229" y="125215"/>
            <a:ext cx="572771" cy="765643"/>
          </a:xfrm>
          <a:prstGeom prst="rect">
            <a:avLst/>
          </a:prstGeom>
        </p:spPr>
      </p:pic>
      <p:graphicFrame>
        <p:nvGraphicFramePr>
          <p:cNvPr id="11" name="Graf 10"/>
          <p:cNvGraphicFramePr/>
          <p:nvPr>
            <p:extLst>
              <p:ext uri="{D42A27DB-BD31-4B8C-83A1-F6EECF244321}">
                <p14:modId xmlns:p14="http://schemas.microsoft.com/office/powerpoint/2010/main" val="2481323636"/>
              </p:ext>
            </p:extLst>
          </p:nvPr>
        </p:nvGraphicFramePr>
        <p:xfrm>
          <a:off x="443845" y="1541469"/>
          <a:ext cx="10909955" cy="5802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57198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1000"/>
                    </a14:imgEffect>
                    <a14:imgEffect>
                      <a14:colorTemperature colorTemp="46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746"/>
          <a:stretch/>
        </p:blipFill>
        <p:spPr>
          <a:xfrm>
            <a:off x="-68826" y="0"/>
            <a:ext cx="12904279" cy="6858000"/>
          </a:xfrm>
          <a:prstGeom prst="rect">
            <a:avLst/>
          </a:prstGeom>
          <a:noFill/>
          <a:effectLst>
            <a:glow rad="1905000">
              <a:schemeClr val="bg1">
                <a:alpha val="0"/>
              </a:schemeClr>
            </a:glow>
          </a:effec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180883"/>
            <a:ext cx="13043337" cy="1942208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>
                <a:latin typeface="Arial Black" panose="020B0A04020102020204" pitchFamily="34" charset="0"/>
              </a:rPr>
              <a:t>KLÍČOVÁ AKTIVITA 1</a:t>
            </a:r>
            <a:r>
              <a:rPr lang="cs-CZ" sz="4800" dirty="0" smtClean="0">
                <a:latin typeface="Arial Black" panose="020B0A04020102020204" pitchFamily="34" charset="0"/>
              </a:rPr>
              <a:t/>
            </a:r>
            <a:br>
              <a:rPr lang="cs-CZ" sz="4800" dirty="0" smtClean="0">
                <a:latin typeface="Arial Black" panose="020B0A04020102020204" pitchFamily="34" charset="0"/>
              </a:rPr>
            </a:br>
            <a:r>
              <a:rPr lang="cs-CZ" sz="3200" dirty="0" smtClean="0">
                <a:latin typeface="Arial Black" panose="020B0A04020102020204" pitchFamily="34" charset="0"/>
              </a:rPr>
              <a:t>Výběr účastnic projektu</a:t>
            </a:r>
            <a:r>
              <a:rPr lang="cs-CZ" sz="4000" dirty="0" smtClean="0">
                <a:latin typeface="Arial Black" panose="020B0A04020102020204" pitchFamily="34" charset="0"/>
              </a:rPr>
              <a:t/>
            </a:r>
            <a:br>
              <a:rPr lang="cs-CZ" sz="4000" dirty="0" smtClean="0">
                <a:latin typeface="Arial Black" panose="020B0A04020102020204" pitchFamily="34" charset="0"/>
              </a:rPr>
            </a:br>
            <a:r>
              <a:rPr lang="cs-CZ" sz="2700" dirty="0" smtClean="0">
                <a:latin typeface="Arial Black" panose="020B0A04020102020204" pitchFamily="34" charset="0"/>
              </a:rPr>
              <a:t>50 vybraných zájemkyň o účast v projektu </a:t>
            </a:r>
            <a:endParaRPr lang="cs-CZ" sz="2700" dirty="0">
              <a:latin typeface="Arial Black" panose="020B0A0402010202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30673" y="1618593"/>
            <a:ext cx="12224085" cy="49824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4000" b="1" dirty="0" smtClean="0">
              <a:latin typeface="Arial Black" panose="020B0A04020102020204" pitchFamily="34" charset="0"/>
            </a:endParaRPr>
          </a:p>
          <a:p>
            <a:pPr marL="514350" indent="-514350">
              <a:buAutoNum type="arabicPeriod"/>
            </a:pPr>
            <a:r>
              <a:rPr lang="cs-CZ" sz="3200" b="1" dirty="0" smtClean="0">
                <a:latin typeface="Arial Black" panose="020B0A04020102020204" pitchFamily="34" charset="0"/>
              </a:rPr>
              <a:t>evidence na ÚP déle než 5 měsíců - </a:t>
            </a:r>
            <a:r>
              <a:rPr lang="cs-CZ" b="1" dirty="0" smtClean="0">
                <a:latin typeface="Arial Black" panose="020B0A04020102020204" pitchFamily="34" charset="0"/>
              </a:rPr>
              <a:t>ÚP Lovosice</a:t>
            </a:r>
          </a:p>
          <a:p>
            <a:pPr marL="0" indent="0">
              <a:buNone/>
            </a:pPr>
            <a:r>
              <a:rPr lang="cs-CZ" b="1" dirty="0" smtClean="0">
                <a:latin typeface="Arial Black" panose="020B0A04020102020204" pitchFamily="34" charset="0"/>
              </a:rPr>
              <a:t>                                                                     - ÚP Litoměřice</a:t>
            </a:r>
          </a:p>
          <a:p>
            <a:pPr marL="0" indent="0">
              <a:buNone/>
            </a:pPr>
            <a:r>
              <a:rPr lang="cs-CZ" b="1" dirty="0">
                <a:latin typeface="Arial Black" panose="020B0A04020102020204" pitchFamily="34" charset="0"/>
              </a:rPr>
              <a:t> </a:t>
            </a:r>
            <a:r>
              <a:rPr lang="cs-CZ" b="1" dirty="0" smtClean="0">
                <a:latin typeface="Arial Black" panose="020B0A04020102020204" pitchFamily="34" charset="0"/>
              </a:rPr>
              <a:t>                                                                    - ÚP Libochovice</a:t>
            </a:r>
          </a:p>
          <a:p>
            <a:pPr marL="0" indent="0">
              <a:buNone/>
            </a:pPr>
            <a:r>
              <a:rPr lang="cs-CZ" b="1" dirty="0">
                <a:latin typeface="Arial Black" panose="020B0A04020102020204" pitchFamily="34" charset="0"/>
              </a:rPr>
              <a:t> </a:t>
            </a:r>
            <a:r>
              <a:rPr lang="cs-CZ" b="1" dirty="0" smtClean="0">
                <a:latin typeface="Arial Black" panose="020B0A04020102020204" pitchFamily="34" charset="0"/>
              </a:rPr>
              <a:t>                                                                    </a:t>
            </a:r>
          </a:p>
          <a:p>
            <a:pPr marL="0" indent="0">
              <a:buNone/>
            </a:pPr>
            <a:r>
              <a:rPr lang="cs-CZ" sz="3200" b="1" dirty="0" smtClean="0">
                <a:latin typeface="Arial Black" panose="020B0A04020102020204" pitchFamily="34" charset="0"/>
              </a:rPr>
              <a:t>2. znevýhodnění na trhu práce</a:t>
            </a:r>
          </a:p>
          <a:p>
            <a:pPr marL="0" indent="0">
              <a:buNone/>
            </a:pPr>
            <a:endParaRPr lang="cs-CZ" sz="3200" b="1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cs-CZ" sz="3200" b="1" dirty="0" smtClean="0">
                <a:latin typeface="Arial Black" panose="020B0A04020102020204" pitchFamily="34" charset="0"/>
              </a:rPr>
              <a:t>3. motivace ke změně</a:t>
            </a:r>
          </a:p>
          <a:p>
            <a:pPr marL="0" indent="0">
              <a:buNone/>
            </a:pPr>
            <a:endParaRPr lang="cs-CZ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43" y="152144"/>
            <a:ext cx="3247045" cy="66766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119" y="172119"/>
            <a:ext cx="647688" cy="64768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96" y="180882"/>
            <a:ext cx="477975" cy="6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2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1000"/>
                    </a14:imgEffect>
                    <a14:imgEffect>
                      <a14:colorTemperature colorTemp="46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746"/>
          <a:stretch/>
        </p:blipFill>
        <p:spPr>
          <a:xfrm>
            <a:off x="-68826" y="0"/>
            <a:ext cx="12904279" cy="6858000"/>
          </a:xfrm>
          <a:prstGeom prst="rect">
            <a:avLst/>
          </a:prstGeom>
          <a:noFill/>
          <a:effectLst>
            <a:glow rad="1905000">
              <a:schemeClr val="bg1">
                <a:alpha val="0"/>
              </a:schemeClr>
            </a:glow>
          </a:effec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199" y="765835"/>
            <a:ext cx="11353801" cy="1059789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dirty="0" smtClean="0">
                <a:latin typeface="Arial Black" panose="020B0A04020102020204" pitchFamily="34" charset="0"/>
              </a:rPr>
              <a:t>KLÍČOVÁ AKTIVITA 2</a:t>
            </a:r>
            <a:r>
              <a:rPr lang="cs-CZ" sz="3600" dirty="0" smtClean="0">
                <a:latin typeface="Arial Black" panose="020B0A04020102020204" pitchFamily="34" charset="0"/>
              </a:rPr>
              <a:t/>
            </a:r>
            <a:br>
              <a:rPr lang="cs-CZ" sz="3600" dirty="0" smtClean="0">
                <a:latin typeface="Arial Black" panose="020B0A04020102020204" pitchFamily="34" charset="0"/>
              </a:rPr>
            </a:br>
            <a:r>
              <a:rPr lang="cs-CZ" sz="3600" dirty="0" smtClean="0">
                <a:latin typeface="Arial Black" panose="020B0A04020102020204" pitchFamily="34" charset="0"/>
              </a:rPr>
              <a:t>Motivační poradenský program</a:t>
            </a:r>
            <a:br>
              <a:rPr lang="cs-CZ" sz="3600" dirty="0" smtClean="0">
                <a:latin typeface="Arial Black" panose="020B0A04020102020204" pitchFamily="34" charset="0"/>
              </a:rPr>
            </a:br>
            <a:r>
              <a:rPr lang="cs-CZ" sz="3600" dirty="0" smtClean="0">
                <a:latin typeface="Arial Black" panose="020B0A04020102020204" pitchFamily="34" charset="0"/>
              </a:rPr>
              <a:t/>
            </a:r>
            <a:br>
              <a:rPr lang="cs-CZ" sz="3600" dirty="0" smtClean="0">
                <a:latin typeface="Arial Black" panose="020B0A04020102020204" pitchFamily="34" charset="0"/>
              </a:rPr>
            </a:br>
            <a:r>
              <a:rPr lang="cs-CZ" sz="3600" dirty="0" smtClean="0">
                <a:latin typeface="Arial Black" panose="020B0A04020102020204" pitchFamily="34" charset="0"/>
              </a:rPr>
              <a:t>50 zapojených účastnic</a:t>
            </a:r>
            <a:endParaRPr lang="cs-CZ" sz="3600" dirty="0">
              <a:latin typeface="Arial Black" panose="020B0A0402010202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0" y="1825624"/>
            <a:ext cx="12664440" cy="48768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sz="3200" b="1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cs-CZ" sz="3200" b="1" dirty="0" smtClean="0">
                <a:latin typeface="Arial Black" panose="020B0A04020102020204" pitchFamily="34" charset="0"/>
              </a:rPr>
              <a:t>7 skupinových seminářů </a:t>
            </a:r>
          </a:p>
          <a:p>
            <a:pPr marL="0" indent="0">
              <a:buNone/>
            </a:pPr>
            <a:endParaRPr lang="cs-CZ" sz="3200" b="1" dirty="0" smtClean="0">
              <a:latin typeface="Arial Black" panose="020B0A04020102020204" pitchFamily="34" charset="0"/>
            </a:endParaRPr>
          </a:p>
          <a:p>
            <a:pPr marL="514350" indent="-514350">
              <a:buAutoNum type="arabicPeriod"/>
            </a:pPr>
            <a:r>
              <a:rPr lang="cs-CZ" sz="3200" b="1" dirty="0" smtClean="0">
                <a:latin typeface="Arial Black" panose="020B0A04020102020204" pitchFamily="34" charset="0"/>
              </a:rPr>
              <a:t>aktivizace ke spolupráci s projektem</a:t>
            </a:r>
          </a:p>
          <a:p>
            <a:pPr marL="514350" indent="-514350">
              <a:buAutoNum type="arabicPeriod"/>
            </a:pPr>
            <a:endParaRPr lang="cs-CZ" sz="3200" b="1" dirty="0" smtClean="0">
              <a:latin typeface="Arial Black" panose="020B0A04020102020204" pitchFamily="34" charset="0"/>
            </a:endParaRPr>
          </a:p>
          <a:p>
            <a:pPr marL="514350" indent="-514350">
              <a:buAutoNum type="arabicPeriod"/>
            </a:pPr>
            <a:r>
              <a:rPr lang="cs-CZ" sz="3200" b="1" dirty="0">
                <a:latin typeface="Arial Black" panose="020B0A04020102020204" pitchFamily="34" charset="0"/>
              </a:rPr>
              <a:t>p</a:t>
            </a:r>
            <a:r>
              <a:rPr lang="cs-CZ" sz="3200" b="1" dirty="0" smtClean="0">
                <a:latin typeface="Arial Black" panose="020B0A04020102020204" pitchFamily="34" charset="0"/>
              </a:rPr>
              <a:t>ředávání nabídky programu projektu</a:t>
            </a:r>
          </a:p>
          <a:p>
            <a:pPr marL="514350" indent="-514350">
              <a:buAutoNum type="arabicPeriod"/>
            </a:pPr>
            <a:endParaRPr lang="cs-CZ" sz="3200" b="1" dirty="0" smtClean="0">
              <a:latin typeface="Arial Black" panose="020B0A04020102020204" pitchFamily="34" charset="0"/>
            </a:endParaRPr>
          </a:p>
          <a:p>
            <a:pPr marL="514350" indent="-514350">
              <a:buAutoNum type="arabicPeriod"/>
            </a:pPr>
            <a:r>
              <a:rPr lang="cs-CZ" sz="3200" b="1" dirty="0">
                <a:latin typeface="Arial Black" panose="020B0A04020102020204" pitchFamily="34" charset="0"/>
              </a:rPr>
              <a:t>a</a:t>
            </a:r>
            <a:r>
              <a:rPr lang="cs-CZ" sz="3200" b="1" dirty="0" smtClean="0">
                <a:latin typeface="Arial Black" panose="020B0A04020102020204" pitchFamily="34" charset="0"/>
              </a:rPr>
              <a:t>ktivizace ke vstupu na pracovní trh – rozvinutí     sociálních dovedností</a:t>
            </a:r>
            <a:endParaRPr lang="cs-CZ" sz="3200" b="1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cs-CZ" sz="3200" b="1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cs-CZ" sz="3200" b="1" dirty="0" smtClean="0">
              <a:latin typeface="Arial Black" panose="020B0A04020102020204" pitchFamily="34" charset="0"/>
            </a:endParaRPr>
          </a:p>
          <a:p>
            <a:endParaRPr lang="cs-CZ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0" y="106756"/>
            <a:ext cx="3205299" cy="65907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257" y="252231"/>
            <a:ext cx="699246" cy="69924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297" y="252231"/>
            <a:ext cx="523100" cy="69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2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1000"/>
                    </a14:imgEffect>
                    <a14:imgEffect>
                      <a14:colorTemperature colorTemp="46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746"/>
          <a:stretch/>
        </p:blipFill>
        <p:spPr>
          <a:xfrm rot="21600000">
            <a:off x="-68826" y="0"/>
            <a:ext cx="12904279" cy="6858000"/>
          </a:xfrm>
          <a:prstGeom prst="rect">
            <a:avLst/>
          </a:prstGeom>
          <a:noFill/>
          <a:effectLst>
            <a:glow rad="1905000">
              <a:schemeClr val="bg1">
                <a:alpha val="0"/>
              </a:schemeClr>
            </a:glow>
          </a:effec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184557"/>
            <a:ext cx="10515600" cy="867003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>
                <a:latin typeface="Arial Black" panose="020B0A04020102020204" pitchFamily="34" charset="0"/>
              </a:rPr>
              <a:t>KLÍČOVÁ AKTIVITA 3</a:t>
            </a:r>
            <a:endParaRPr lang="cs-CZ" sz="3600" dirty="0">
              <a:latin typeface="Arial Black" panose="020B0A0402010202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15747" y="894334"/>
            <a:ext cx="12719706" cy="58189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dirty="0" smtClean="0">
                <a:latin typeface="Arial Black" panose="020B0A04020102020204" pitchFamily="34" charset="0"/>
              </a:rPr>
              <a:t>Job poradna</a:t>
            </a:r>
          </a:p>
          <a:p>
            <a:pPr marL="0" indent="0" algn="ctr">
              <a:buNone/>
            </a:pPr>
            <a:r>
              <a:rPr lang="cs-CZ" b="1" smtClean="0">
                <a:latin typeface="Arial Black" panose="020B0A04020102020204" pitchFamily="34" charset="0"/>
              </a:rPr>
              <a:t>66 </a:t>
            </a:r>
            <a:r>
              <a:rPr lang="cs-CZ" b="1" dirty="0" smtClean="0">
                <a:latin typeface="Arial Black" panose="020B0A04020102020204" pitchFamily="34" charset="0"/>
              </a:rPr>
              <a:t>zapojených účastnic =  950 individuálních konzultací </a:t>
            </a:r>
          </a:p>
          <a:p>
            <a:pPr marL="0" indent="0" algn="ctr">
              <a:buNone/>
            </a:pPr>
            <a:endParaRPr lang="cs-CZ" b="1" dirty="0" smtClean="0">
              <a:latin typeface="Arial Black" panose="020B0A04020102020204" pitchFamily="34" charset="0"/>
            </a:endParaRPr>
          </a:p>
          <a:p>
            <a:pPr>
              <a:buFontTx/>
              <a:buChar char="-"/>
            </a:pPr>
            <a:r>
              <a:rPr lang="cs-CZ" b="1" dirty="0">
                <a:latin typeface="Arial Black" panose="020B0A04020102020204" pitchFamily="34" charset="0"/>
              </a:rPr>
              <a:t>z</a:t>
            </a:r>
            <a:r>
              <a:rPr lang="cs-CZ" b="1" dirty="0" smtClean="0">
                <a:latin typeface="Arial Black" panose="020B0A04020102020204" pitchFamily="34" charset="0"/>
              </a:rPr>
              <a:t>prostředkování zaměstnání</a:t>
            </a:r>
          </a:p>
          <a:p>
            <a:pPr marL="0" indent="0">
              <a:buNone/>
            </a:pPr>
            <a:endParaRPr lang="cs-CZ" b="1" dirty="0" smtClean="0">
              <a:latin typeface="Arial Black" panose="020B0A04020102020204" pitchFamily="34" charset="0"/>
            </a:endParaRPr>
          </a:p>
          <a:p>
            <a:pPr marL="0" indent="0" defTabSz="911225">
              <a:buNone/>
              <a:tabLst>
                <a:tab pos="5286375" algn="l"/>
              </a:tabLst>
            </a:pPr>
            <a:r>
              <a:rPr lang="cs-CZ" b="1" dirty="0" smtClean="0">
                <a:latin typeface="Arial Black" panose="020B0A04020102020204" pitchFamily="34" charset="0"/>
              </a:rPr>
              <a:t>- </a:t>
            </a:r>
            <a:r>
              <a:rPr lang="cs-CZ" b="1" dirty="0">
                <a:latin typeface="Arial Black" panose="020B0A04020102020204" pitchFamily="34" charset="0"/>
              </a:rPr>
              <a:t>posilování vlastních </a:t>
            </a:r>
            <a:r>
              <a:rPr lang="cs-CZ" b="1" dirty="0" smtClean="0">
                <a:latin typeface="Arial Black" panose="020B0A04020102020204" pitchFamily="34" charset="0"/>
              </a:rPr>
              <a:t>schopností, motivace k pracovnímu</a:t>
            </a:r>
          </a:p>
          <a:p>
            <a:pPr marL="0" indent="0">
              <a:buNone/>
            </a:pPr>
            <a:r>
              <a:rPr lang="cs-CZ" b="1" dirty="0">
                <a:latin typeface="Arial Black" panose="020B0A04020102020204" pitchFamily="34" charset="0"/>
              </a:rPr>
              <a:t>  </a:t>
            </a:r>
            <a:r>
              <a:rPr lang="cs-CZ" b="1" dirty="0" smtClean="0">
                <a:latin typeface="Arial Black" panose="020B0A04020102020204" pitchFamily="34" charset="0"/>
              </a:rPr>
              <a:t>uplatnění, podpora osobního rozvoje</a:t>
            </a:r>
          </a:p>
          <a:p>
            <a:pPr marL="0" indent="0">
              <a:buNone/>
            </a:pPr>
            <a:endParaRPr lang="cs-CZ" b="1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cs-CZ" b="1" dirty="0" smtClean="0">
                <a:latin typeface="Arial Black" panose="020B0A04020102020204" pitchFamily="34" charset="0"/>
              </a:rPr>
              <a:t>- odborné poradenství      - zapojen právník 135 hodin</a:t>
            </a:r>
          </a:p>
          <a:p>
            <a:pPr marL="0" indent="0">
              <a:buNone/>
            </a:pPr>
            <a:r>
              <a:rPr lang="cs-CZ" b="1" dirty="0" smtClean="0">
                <a:latin typeface="Arial Black" panose="020B0A04020102020204" pitchFamily="34" charset="0"/>
              </a:rPr>
              <a:t>                                          - zapojen psycholog 85 hodin</a:t>
            </a:r>
          </a:p>
          <a:p>
            <a:pPr marL="0" indent="0">
              <a:buNone/>
            </a:pPr>
            <a:r>
              <a:rPr lang="cs-CZ" b="1" dirty="0">
                <a:latin typeface="Arial Black" panose="020B0A04020102020204" pitchFamily="34" charset="0"/>
              </a:rPr>
              <a:t> </a:t>
            </a:r>
            <a:r>
              <a:rPr lang="cs-CZ" b="1" dirty="0" smtClean="0">
                <a:latin typeface="Arial Black" panose="020B0A04020102020204" pitchFamily="34" charset="0"/>
              </a:rPr>
              <a:t>                                        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7" y="184557"/>
            <a:ext cx="2919684" cy="6003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552" y="137197"/>
            <a:ext cx="757137" cy="75713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833" y="137197"/>
            <a:ext cx="566408" cy="75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10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3605</TotalTime>
  <Words>786</Words>
  <Application>Microsoft Office PowerPoint</Application>
  <PresentationFormat>Širokoúhlá obrazovka</PresentationFormat>
  <Paragraphs>246</Paragraphs>
  <Slides>27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4" baseType="lpstr">
      <vt:lpstr>Arial</vt:lpstr>
      <vt:lpstr>Arial Black</vt:lpstr>
      <vt:lpstr>Calibri</vt:lpstr>
      <vt:lpstr>Calibri Light</vt:lpstr>
      <vt:lpstr>Times New Roman</vt:lpstr>
      <vt:lpstr>Motiv Office</vt:lpstr>
      <vt:lpstr>Acrobat Document</vt:lpstr>
      <vt:lpstr> Práce a Rodina CZ.03.1.51/0.0/0.0/16_061/0003343 Realizátor: Farní charita Lovosice Místo: Ústecký kraj</vt:lpstr>
      <vt:lpstr>ZAMĚŘENÍ PROJEKTU</vt:lpstr>
      <vt:lpstr>CÍLOVÁ SKUPINA</vt:lpstr>
      <vt:lpstr>ÚČASTNICE PROJEKTU DLE VĚKOVÉ KATEGORIE CELKEM 66 ÚČASTNIC (BAGATELNÍ PODPORA 63 ÚČASTNIC)</vt:lpstr>
      <vt:lpstr>ÚČASTNICE PROJEKTU DLE NEJVYŠŠÍHO DOSAŽENÉHO VZDĚLÁNÍ</vt:lpstr>
      <vt:lpstr>PODÍL ÚČASTNIC PEČUJÍCÍCH  O DÍTĚ DO 15 LET</vt:lpstr>
      <vt:lpstr>KLÍČOVÁ AKTIVITA 1 Výběr účastnic projektu 50 vybraných zájemkyň o účast v projektu </vt:lpstr>
      <vt:lpstr>KLÍČOVÁ AKTIVITA 2 Motivační poradenský program  50 zapojených účastnic</vt:lpstr>
      <vt:lpstr>KLÍČOVÁ AKTIVITA 3</vt:lpstr>
      <vt:lpstr>  KLÍČOVÁ AKTIVITA 5 Bilanční diagnostika  9 zapojených účastnic </vt:lpstr>
      <vt:lpstr>     KLÍČOVÁ AKTIVITA 4 Rekvalifikace </vt:lpstr>
      <vt:lpstr>       KLÍČOVÁ AKTIVITA 4 Rekvalifikace 47 zapojených účastnic</vt:lpstr>
      <vt:lpstr>Prezentace aplikace PowerPoint</vt:lpstr>
      <vt:lpstr>ZAMĚSTNANOST ŽEN PO UKONČENÍ REKVALIFIKACE</vt:lpstr>
      <vt:lpstr>KLÍČOVÁ AKTIVITA 6 Finanční gramotnost 47 zapojených účastnic </vt:lpstr>
      <vt:lpstr>KLÍČOVÁ AKTIVITA 7 Dotovaná pracovní místa 10 zapojených účastnic</vt:lpstr>
      <vt:lpstr>KLÍČOVÁ AKTIVITA 8 Koučink 47 zapojených účastnic </vt:lpstr>
      <vt:lpstr>Prezentace aplikace PowerPoint</vt:lpstr>
      <vt:lpstr>VÍKENDOVÝ SEMINÁŘ</vt:lpstr>
      <vt:lpstr>Prezentace aplikace PowerPoint</vt:lpstr>
      <vt:lpstr>KLÍČOVÁ AKTIVITA 9 Evaluace</vt:lpstr>
      <vt:lpstr>PODÍL ŽEN ZAMĚSTNANÝCH OD POČÁTKU  PROJEKTU DO JEHO UKONČENÍ</vt:lpstr>
      <vt:lpstr>           PROJEKT V ČÍSLECH</vt:lpstr>
      <vt:lpstr>REALIZAČNÍ TÝM</vt:lpstr>
      <vt:lpstr>SPOLUPRACUJÍCÍ A ZAPOJENÉ SUBJEKTY</vt:lpstr>
      <vt:lpstr>Prezentace aplikace PowerPoint</vt:lpstr>
      <vt:lpstr>  DĚKUJEME ZA POZORNOST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Charita4</dc:creator>
  <cp:lastModifiedBy>Alena</cp:lastModifiedBy>
  <cp:revision>141</cp:revision>
  <dcterms:created xsi:type="dcterms:W3CDTF">2019-01-07T12:23:50Z</dcterms:created>
  <dcterms:modified xsi:type="dcterms:W3CDTF">2019-02-04T11:22:36Z</dcterms:modified>
</cp:coreProperties>
</file>